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e1dfa5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e1dfa5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I am Niharika Shrivastava and I’m going to tell you about our framework that predicts traffic jam, and provides intelligent congestion-aware routes so that we can avoid </a:t>
            </a:r>
            <a:r>
              <a:rPr lang="en"/>
              <a:t>situations</a:t>
            </a:r>
            <a:r>
              <a:rPr lang="en"/>
              <a:t> like these.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bb26f0fed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bb26f0fe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c981b64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981b64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bb26f0fe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bb26f0fe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d84a107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d84a107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d84a107d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d84a107d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bb26f0f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bb26f0f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d84a107d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d84a107d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bb26f0f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bb26f0f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e7496a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e7496a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15af641c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15af641c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bb26f0fe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bb26f0fe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of congestion in road networks arises because every passenger inherently opts for the shortest distance route from their source to destination. With an increase in the no. of vehicles over the years, and capacity of roads being approximately constant, road blockages occur and travel times increase drastically.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d84a107d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d84a107d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bb26f0fed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bb26f0fed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bb26f0f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bb26f0f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By using all three classes in an optimal combination, customers can maneuver through crowded paths and congested roads with ease. This also gives customers flexibility in choosing their preferred mode of transport based on accessibility and cost.</a:t>
            </a:r>
            <a:endParaRPr sz="1400">
              <a:solidFill>
                <a:schemeClr val="dk1"/>
              </a:solidFill>
            </a:endParaRPr>
          </a:p>
          <a:p>
            <a:pPr indent="0" lvl="0" marL="0" rtl="0" algn="l">
              <a:lnSpc>
                <a:spcPct val="115000"/>
              </a:lnSpc>
              <a:spcBef>
                <a:spcPts val="1600"/>
              </a:spcBef>
              <a:spcAft>
                <a:spcPts val="1600"/>
              </a:spcAft>
              <a:buNone/>
            </a:pPr>
            <a:r>
              <a:rPr lang="en" sz="1400">
                <a:solidFill>
                  <a:schemeClr val="dk1"/>
                </a:solidFill>
              </a:rPr>
              <a:t>Eg: 250m walking, bus for 15 min, 400 scooter</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bb26f0fe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bb26f0fe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15af641c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15af641c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15af641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15af641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15af641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15af641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15af641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15af641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15af641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15af641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gif"/><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20" Type="http://schemas.openxmlformats.org/officeDocument/2006/relationships/hyperlink" Target="https://github.com/bstabler/TransportationNetworks,%202016." TargetMode="External"/><Relationship Id="rId11" Type="http://schemas.openxmlformats.org/officeDocument/2006/relationships/hyperlink" Target="https://en.wikipedia.org/wiki/Frank%E2%80%93Wolfe_algorithm" TargetMode="External"/><Relationship Id="rId10" Type="http://schemas.openxmlformats.org/officeDocument/2006/relationships/hyperlink" Target="https://arxiv.org/abs/2003.04335" TargetMode="External"/><Relationship Id="rId13" Type="http://schemas.openxmlformats.org/officeDocument/2006/relationships/hyperlink" Target="https://arxiv.org/abs/1903.03697" TargetMode="External"/><Relationship Id="rId12" Type="http://schemas.openxmlformats.org/officeDocument/2006/relationships/hyperlink" Target="https://dl.acm.org/doi/10.1145/2886843"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templetons.com/brad/robocars/congestion.html" TargetMode="External"/><Relationship Id="rId4" Type="http://schemas.openxmlformats.org/officeDocument/2006/relationships/hyperlink" Target="http://cleantechnica.com/2016/01/17/autonomous-cars-likely-increase-congestion" TargetMode="External"/><Relationship Id="rId9" Type="http://schemas.openxmlformats.org/officeDocument/2006/relationships/hyperlink" Target="https://en.wikipedia.org/wiki/John-Glen-Wardrop" TargetMode="External"/><Relationship Id="rId15" Type="http://schemas.openxmlformats.org/officeDocument/2006/relationships/hyperlink" Target="http://www.openstreetmap.org/" TargetMode="External"/><Relationship Id="rId14" Type="http://schemas.openxmlformats.org/officeDocument/2006/relationships/hyperlink" Target="https://ieeexplore.ieee.org/document/7759299" TargetMode="External"/><Relationship Id="rId17" Type="http://schemas.openxmlformats.org/officeDocument/2006/relationships/hyperlink" Target="http://topcoder.com/community/competitive-programming/tutorials/minimum-cost-flow-part-two-algorithms/,%202016." TargetMode="External"/><Relationship Id="rId16" Type="http://schemas.openxmlformats.org/officeDocument/2006/relationships/hyperlink" Target="http://mytransport.sg/content/mytransport/home/dataMall/" TargetMode="External"/><Relationship Id="rId5" Type="http://schemas.openxmlformats.org/officeDocument/2006/relationships/hyperlink" Target="https://link.springer.com/chapter/10.1007/978-3-030-02886-2_4" TargetMode="External"/><Relationship Id="rId19" Type="http://schemas.openxmlformats.org/officeDocument/2006/relationships/hyperlink" Target="https://github.com/PyTrans/Urban-Network-Analysis" TargetMode="External"/><Relationship Id="rId6" Type="http://schemas.openxmlformats.org/officeDocument/2006/relationships/hyperlink" Target="https://link.springer.com/article/10.1007/s10514-018-9750-5" TargetMode="External"/><Relationship Id="rId18" Type="http://schemas.openxmlformats.org/officeDocument/2006/relationships/hyperlink" Target="http://www.math.huji.ac.il/~kifer/finmath.html/secprob2.pdf" TargetMode="External"/><Relationship Id="rId7" Type="http://schemas.openxmlformats.org/officeDocument/2006/relationships/hyperlink" Target="https://www.icevirtuallibrary.com/doi/abs/10.1680/ipeds.1952.11259" TargetMode="External"/><Relationship Id="rId8" Type="http://schemas.openxmlformats.org/officeDocument/2006/relationships/hyperlink" Target="https://ieeexplore.ieee.org/document/774342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pandas.pydata.org/"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60100" y="87600"/>
            <a:ext cx="8023800" cy="143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solidFill>
                  <a:srgbClr val="FFFFFF"/>
                </a:solidFill>
                <a:latin typeface="Comic Sans MS"/>
                <a:ea typeface="Comic Sans MS"/>
                <a:cs typeface="Comic Sans MS"/>
                <a:sym typeface="Comic Sans MS"/>
              </a:rPr>
              <a:t>Predicting the Traffic-Jam: Congestion-Aware Routing</a:t>
            </a:r>
            <a:endParaRPr b="1" sz="3900">
              <a:solidFill>
                <a:srgbClr val="FFFFFF"/>
              </a:solidFill>
              <a:latin typeface="Comic Sans MS"/>
              <a:ea typeface="Comic Sans MS"/>
              <a:cs typeface="Comic Sans MS"/>
              <a:sym typeface="Comic Sans MS"/>
            </a:endParaRPr>
          </a:p>
        </p:txBody>
      </p:sp>
      <p:sp>
        <p:nvSpPr>
          <p:cNvPr id="55" name="Google Shape;55;p13"/>
          <p:cNvSpPr txBox="1"/>
          <p:nvPr>
            <p:ph idx="1" type="subTitle"/>
          </p:nvPr>
        </p:nvSpPr>
        <p:spPr>
          <a:xfrm>
            <a:off x="6230050" y="3981325"/>
            <a:ext cx="2661000" cy="985800"/>
          </a:xfrm>
          <a:prstGeom prst="rect">
            <a:avLst/>
          </a:prstGeom>
        </p:spPr>
        <p:txBody>
          <a:bodyPr anchorCtr="0" anchor="t" bIns="91425" lIns="91425" spcFirstLastPara="1" rIns="91425" wrap="square" tIns="91425">
            <a:noAutofit/>
          </a:bodyPr>
          <a:lstStyle/>
          <a:p>
            <a:pPr indent="0" lvl="0" marL="457200" rtl="0" algn="r">
              <a:spcBef>
                <a:spcPts val="0"/>
              </a:spcBef>
              <a:spcAft>
                <a:spcPts val="0"/>
              </a:spcAft>
              <a:buNone/>
            </a:pPr>
            <a:r>
              <a:rPr b="1" lang="en" sz="1400" u="sng">
                <a:solidFill>
                  <a:srgbClr val="FFFFFF"/>
                </a:solidFill>
                <a:latin typeface="Comic Sans MS"/>
                <a:ea typeface="Comic Sans MS"/>
                <a:cs typeface="Comic Sans MS"/>
                <a:sym typeface="Comic Sans MS"/>
              </a:rPr>
              <a:t>Presented by: </a:t>
            </a:r>
            <a:endParaRPr b="1" sz="1400" u="sng">
              <a:solidFill>
                <a:srgbClr val="FFFFFF"/>
              </a:solidFill>
              <a:latin typeface="Comic Sans MS"/>
              <a:ea typeface="Comic Sans MS"/>
              <a:cs typeface="Comic Sans MS"/>
              <a:sym typeface="Comic Sans MS"/>
            </a:endParaRPr>
          </a:p>
          <a:p>
            <a:pPr indent="-317500" lvl="0" marL="457200" rtl="0" algn="r">
              <a:spcBef>
                <a:spcPts val="0"/>
              </a:spcBef>
              <a:spcAft>
                <a:spcPts val="0"/>
              </a:spcAft>
              <a:buClr>
                <a:srgbClr val="FFFFFF"/>
              </a:buClr>
              <a:buSzPts val="1400"/>
              <a:buFont typeface="Comic Sans MS"/>
              <a:buChar char="●"/>
            </a:pPr>
            <a:r>
              <a:rPr lang="en" sz="1400">
                <a:solidFill>
                  <a:srgbClr val="FFFFFF"/>
                </a:solidFill>
                <a:latin typeface="Comic Sans MS"/>
                <a:ea typeface="Comic Sans MS"/>
                <a:cs typeface="Comic Sans MS"/>
                <a:sym typeface="Comic Sans MS"/>
              </a:rPr>
              <a:t>Niharika Shrivastava</a:t>
            </a:r>
            <a:endParaRPr sz="1400">
              <a:solidFill>
                <a:srgbClr val="FFFFFF"/>
              </a:solidFill>
              <a:latin typeface="Comic Sans MS"/>
              <a:ea typeface="Comic Sans MS"/>
              <a:cs typeface="Comic Sans MS"/>
              <a:sym typeface="Comic Sans MS"/>
            </a:endParaRPr>
          </a:p>
        </p:txBody>
      </p:sp>
      <p:sp>
        <p:nvSpPr>
          <p:cNvPr id="56" name="Google Shape;56;p13"/>
          <p:cNvSpPr txBox="1"/>
          <p:nvPr>
            <p:ph idx="1" type="subTitle"/>
          </p:nvPr>
        </p:nvSpPr>
        <p:spPr>
          <a:xfrm>
            <a:off x="77375" y="3981325"/>
            <a:ext cx="4137600" cy="985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400" u="sng">
                <a:solidFill>
                  <a:srgbClr val="FFFFFF"/>
                </a:solidFill>
                <a:latin typeface="Comic Sans MS"/>
                <a:ea typeface="Comic Sans MS"/>
                <a:cs typeface="Comic Sans MS"/>
                <a:sym typeface="Comic Sans MS"/>
              </a:rPr>
              <a:t>Proposed</a:t>
            </a:r>
            <a:r>
              <a:rPr b="1" lang="en" sz="1400" u="sng">
                <a:solidFill>
                  <a:srgbClr val="FFFFFF"/>
                </a:solidFill>
                <a:latin typeface="Comic Sans MS"/>
                <a:ea typeface="Comic Sans MS"/>
                <a:cs typeface="Comic Sans MS"/>
                <a:sym typeface="Comic Sans MS"/>
              </a:rPr>
              <a:t> by: </a:t>
            </a:r>
            <a:endParaRPr b="1" sz="1400" u="sng">
              <a:solidFill>
                <a:srgbClr val="FFFFFF"/>
              </a:solidFill>
              <a:latin typeface="Comic Sans MS"/>
              <a:ea typeface="Comic Sans MS"/>
              <a:cs typeface="Comic Sans MS"/>
              <a:sym typeface="Comic Sans MS"/>
            </a:endParaRPr>
          </a:p>
          <a:p>
            <a:pPr indent="-317500" lvl="0" marL="457200" rtl="0" algn="l">
              <a:spcBef>
                <a:spcPts val="0"/>
              </a:spcBef>
              <a:spcAft>
                <a:spcPts val="0"/>
              </a:spcAft>
              <a:buClr>
                <a:srgbClr val="FFFFFF"/>
              </a:buClr>
              <a:buSzPts val="1400"/>
              <a:buFont typeface="Comic Sans MS"/>
              <a:buChar char="●"/>
            </a:pPr>
            <a:r>
              <a:rPr lang="en" sz="1400">
                <a:solidFill>
                  <a:srgbClr val="FFFFFF"/>
                </a:solidFill>
                <a:latin typeface="Comic Sans MS"/>
                <a:ea typeface="Comic Sans MS"/>
                <a:cs typeface="Comic Sans MS"/>
                <a:sym typeface="Comic Sans MS"/>
              </a:rPr>
              <a:t>Niharika Shrivastava (IIIT, Allahabad)</a:t>
            </a:r>
            <a:endParaRPr sz="1400">
              <a:solidFill>
                <a:srgbClr val="FFFFFF"/>
              </a:solidFill>
              <a:latin typeface="Comic Sans MS"/>
              <a:ea typeface="Comic Sans MS"/>
              <a:cs typeface="Comic Sans MS"/>
              <a:sym typeface="Comic Sans MS"/>
            </a:endParaRPr>
          </a:p>
          <a:p>
            <a:pPr indent="-317500" lvl="0" marL="457200" rtl="0" algn="l">
              <a:spcBef>
                <a:spcPts val="0"/>
              </a:spcBef>
              <a:spcAft>
                <a:spcPts val="0"/>
              </a:spcAft>
              <a:buClr>
                <a:srgbClr val="FFFFFF"/>
              </a:buClr>
              <a:buSzPts val="1400"/>
              <a:buFont typeface="Comic Sans MS"/>
              <a:buChar char="●"/>
            </a:pPr>
            <a:r>
              <a:rPr lang="en" sz="1400">
                <a:solidFill>
                  <a:srgbClr val="FFFFFF"/>
                </a:solidFill>
                <a:latin typeface="Comic Sans MS"/>
                <a:ea typeface="Comic Sans MS"/>
                <a:cs typeface="Comic Sans MS"/>
                <a:sym typeface="Comic Sans MS"/>
              </a:rPr>
              <a:t>Malika Meghjani (SUTD, Singapore)</a:t>
            </a:r>
            <a:endParaRPr sz="1400">
              <a:solidFill>
                <a:srgbClr val="FFFFFF"/>
              </a:solidFill>
              <a:latin typeface="Comic Sans MS"/>
              <a:ea typeface="Comic Sans MS"/>
              <a:cs typeface="Comic Sans MS"/>
              <a:sym typeface="Comic Sans MS"/>
            </a:endParaRPr>
          </a:p>
        </p:txBody>
      </p:sp>
      <p:pic>
        <p:nvPicPr>
          <p:cNvPr descr="The Simpsons Episode 3 GIF - Find &amp; Share on GIPHY" id="57" name="Google Shape;57;p13"/>
          <p:cNvPicPr preferRelativeResize="0"/>
          <p:nvPr/>
        </p:nvPicPr>
        <p:blipFill>
          <a:blip r:embed="rId3">
            <a:alphaModFix/>
          </a:blip>
          <a:stretch>
            <a:fillRect/>
          </a:stretch>
        </p:blipFill>
        <p:spPr>
          <a:xfrm>
            <a:off x="2861425" y="1620625"/>
            <a:ext cx="3503206" cy="1970538"/>
          </a:xfrm>
          <a:prstGeom prst="rect">
            <a:avLst/>
          </a:prstGeom>
          <a:noFill/>
          <a:ln>
            <a:noFill/>
          </a:ln>
          <a:effectLst>
            <a:outerShdw blurRad="57150" rotWithShape="0" algn="bl" dir="5400000" dist="19050">
              <a:srgbClr val="000000">
                <a:alpha val="50000"/>
              </a:srgbClr>
            </a:outerShdw>
          </a:effectLst>
        </p:spPr>
      </p:pic>
      <p:pic>
        <p:nvPicPr>
          <p:cNvPr id="58" name="Google Shape;58;p13"/>
          <p:cNvPicPr preferRelativeResize="0"/>
          <p:nvPr/>
        </p:nvPicPr>
        <p:blipFill>
          <a:blip r:embed="rId4">
            <a:alphaModFix/>
          </a:blip>
          <a:stretch>
            <a:fillRect/>
          </a:stretch>
        </p:blipFill>
        <p:spPr>
          <a:xfrm>
            <a:off x="77376" y="52248"/>
            <a:ext cx="683849" cy="683849"/>
          </a:xfrm>
          <a:prstGeom prst="rect">
            <a:avLst/>
          </a:prstGeom>
          <a:noFill/>
          <a:ln>
            <a:noFill/>
          </a:ln>
        </p:spPr>
      </p:pic>
      <p:pic>
        <p:nvPicPr>
          <p:cNvPr id="59" name="Google Shape;59;p13"/>
          <p:cNvPicPr preferRelativeResize="0"/>
          <p:nvPr/>
        </p:nvPicPr>
        <p:blipFill>
          <a:blip r:embed="rId5">
            <a:alphaModFix/>
          </a:blip>
          <a:stretch>
            <a:fillRect/>
          </a:stretch>
        </p:blipFill>
        <p:spPr>
          <a:xfrm>
            <a:off x="8423150" y="61088"/>
            <a:ext cx="666175" cy="66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mic Sans MS"/>
                <a:ea typeface="Comic Sans MS"/>
                <a:cs typeface="Comic Sans MS"/>
                <a:sym typeface="Comic Sans MS"/>
              </a:rPr>
              <a:t>What are we doing?</a:t>
            </a:r>
            <a:endParaRPr b="1" sz="2600">
              <a:latin typeface="Comic Sans MS"/>
              <a:ea typeface="Comic Sans MS"/>
              <a:cs typeface="Comic Sans MS"/>
              <a:sym typeface="Comic Sans MS"/>
            </a:endParaRPr>
          </a:p>
        </p:txBody>
      </p:sp>
      <p:pic>
        <p:nvPicPr>
          <p:cNvPr id="136" name="Google Shape;136;p22"/>
          <p:cNvPicPr preferRelativeResize="0"/>
          <p:nvPr/>
        </p:nvPicPr>
        <p:blipFill>
          <a:blip r:embed="rId3">
            <a:alphaModFix/>
          </a:blip>
          <a:stretch>
            <a:fillRect/>
          </a:stretch>
        </p:blipFill>
        <p:spPr>
          <a:xfrm>
            <a:off x="903375" y="647075"/>
            <a:ext cx="7337250" cy="4240225"/>
          </a:xfrm>
          <a:prstGeom prst="rect">
            <a:avLst/>
          </a:prstGeom>
          <a:noFill/>
          <a:ln>
            <a:noFill/>
          </a:ln>
        </p:spPr>
      </p:pic>
      <p:sp>
        <p:nvSpPr>
          <p:cNvPr id="137" name="Google Shape;137;p22"/>
          <p:cNvSpPr txBox="1"/>
          <p:nvPr/>
        </p:nvSpPr>
        <p:spPr>
          <a:xfrm>
            <a:off x="3245850" y="4809000"/>
            <a:ext cx="2652300" cy="3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t>Fig. 4:</a:t>
            </a:r>
            <a:r>
              <a:rPr lang="en" sz="1300"/>
              <a:t> Project Life Cycle</a:t>
            </a:r>
            <a:endParaRPr sz="1300"/>
          </a:p>
        </p:txBody>
      </p:sp>
      <p:sp>
        <p:nvSpPr>
          <p:cNvPr id="138" name="Google Shape;138;p22"/>
          <p:cNvSpPr/>
          <p:nvPr/>
        </p:nvSpPr>
        <p:spPr>
          <a:xfrm>
            <a:off x="2771375" y="634125"/>
            <a:ext cx="28185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810000" y="2281775"/>
            <a:ext cx="19614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1730150" y="1604925"/>
            <a:ext cx="2880600" cy="67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2771400" y="2281775"/>
            <a:ext cx="27243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516325" y="2281775"/>
            <a:ext cx="27666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903375" y="3929425"/>
            <a:ext cx="18681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993150" y="3252575"/>
            <a:ext cx="6334500" cy="67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2771475" y="3929425"/>
            <a:ext cx="27243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495700" y="3929425"/>
            <a:ext cx="2818500" cy="97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2"/>
          <p:cNvPicPr preferRelativeResize="0"/>
          <p:nvPr/>
        </p:nvPicPr>
        <p:blipFill>
          <a:blip r:embed="rId4">
            <a:alphaModFix/>
          </a:blip>
          <a:stretch>
            <a:fillRect/>
          </a:stretch>
        </p:blipFill>
        <p:spPr>
          <a:xfrm>
            <a:off x="290500" y="2369888"/>
            <a:ext cx="8562975" cy="1819275"/>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8"/>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300"/>
                                        <p:tgtEl>
                                          <p:spTgt spid="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232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ic Sans MS"/>
                <a:ea typeface="Comic Sans MS"/>
                <a:cs typeface="Comic Sans MS"/>
                <a:sym typeface="Comic Sans MS"/>
              </a:rPr>
              <a:t>Architecture</a:t>
            </a:r>
            <a:endParaRPr b="1">
              <a:latin typeface="Comic Sans MS"/>
              <a:ea typeface="Comic Sans MS"/>
              <a:cs typeface="Comic Sans MS"/>
              <a:sym typeface="Comic Sans MS"/>
            </a:endParaRPr>
          </a:p>
        </p:txBody>
      </p:sp>
      <p:pic>
        <p:nvPicPr>
          <p:cNvPr id="153" name="Google Shape;153;p23"/>
          <p:cNvPicPr preferRelativeResize="0"/>
          <p:nvPr/>
        </p:nvPicPr>
        <p:blipFill>
          <a:blip r:embed="rId3">
            <a:alphaModFix/>
          </a:blip>
          <a:stretch>
            <a:fillRect/>
          </a:stretch>
        </p:blipFill>
        <p:spPr>
          <a:xfrm>
            <a:off x="1714500" y="875500"/>
            <a:ext cx="5957700" cy="3802567"/>
          </a:xfrm>
          <a:prstGeom prst="rect">
            <a:avLst/>
          </a:prstGeom>
          <a:noFill/>
          <a:ln>
            <a:noFill/>
          </a:ln>
        </p:spPr>
      </p:pic>
      <p:sp>
        <p:nvSpPr>
          <p:cNvPr id="154" name="Google Shape;154;p23"/>
          <p:cNvSpPr txBox="1"/>
          <p:nvPr/>
        </p:nvSpPr>
        <p:spPr>
          <a:xfrm>
            <a:off x="4752050" y="4032275"/>
            <a:ext cx="880500" cy="3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t>Frank-Wolfe Optimizer</a:t>
            </a:r>
            <a:endParaRPr b="1" sz="800"/>
          </a:p>
        </p:txBody>
      </p:sp>
      <p:sp>
        <p:nvSpPr>
          <p:cNvPr id="155" name="Google Shape;155;p23"/>
          <p:cNvSpPr txBox="1"/>
          <p:nvPr/>
        </p:nvSpPr>
        <p:spPr>
          <a:xfrm>
            <a:off x="3090975" y="4678075"/>
            <a:ext cx="2890200" cy="3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Fig. 10: </a:t>
            </a:r>
            <a:r>
              <a:rPr lang="en"/>
              <a:t>Workflow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1700"/>
            <a:ext cx="85206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omic Sans MS"/>
                <a:ea typeface="Comic Sans MS"/>
                <a:cs typeface="Comic Sans MS"/>
                <a:sym typeface="Comic Sans MS"/>
              </a:rPr>
              <a:t>Implementation</a:t>
            </a:r>
            <a:endParaRPr b="1" sz="2600">
              <a:latin typeface="Comic Sans MS"/>
              <a:ea typeface="Comic Sans MS"/>
              <a:cs typeface="Comic Sans MS"/>
              <a:sym typeface="Comic Sans MS"/>
            </a:endParaRPr>
          </a:p>
        </p:txBody>
      </p:sp>
      <p:sp>
        <p:nvSpPr>
          <p:cNvPr id="161" name="Google Shape;161;p24"/>
          <p:cNvSpPr txBox="1"/>
          <p:nvPr>
            <p:ph idx="1" type="body"/>
          </p:nvPr>
        </p:nvSpPr>
        <p:spPr>
          <a:xfrm>
            <a:off x="311700" y="638050"/>
            <a:ext cx="8520600" cy="435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omic Sans MS"/>
              <a:buChar char="❖"/>
            </a:pPr>
            <a:r>
              <a:rPr lang="en" sz="1400" u="sng">
                <a:solidFill>
                  <a:srgbClr val="000000"/>
                </a:solidFill>
                <a:latin typeface="Comic Sans MS"/>
                <a:ea typeface="Comic Sans MS"/>
                <a:cs typeface="Comic Sans MS"/>
                <a:sym typeface="Comic Sans MS"/>
              </a:rPr>
              <a:t>Compute Congestion: </a:t>
            </a:r>
            <a:endParaRPr sz="1200" u="sng">
              <a:solidFill>
                <a:srgbClr val="000000"/>
              </a:solidFill>
              <a:latin typeface="Comic Sans MS"/>
              <a:ea typeface="Comic Sans MS"/>
              <a:cs typeface="Comic Sans MS"/>
              <a:sym typeface="Comic Sans MS"/>
            </a:endParaRPr>
          </a:p>
          <a:p>
            <a:pPr indent="-298450" lvl="1" marL="914400" rtl="0" algn="l">
              <a:spcBef>
                <a:spcPts val="0"/>
              </a:spcBef>
              <a:spcAft>
                <a:spcPts val="0"/>
              </a:spcAft>
              <a:buClr>
                <a:srgbClr val="000000"/>
              </a:buClr>
              <a:buSzPts val="1100"/>
              <a:buFont typeface="Comic Sans MS"/>
              <a:buChar char="➢"/>
            </a:pPr>
            <a:r>
              <a:rPr lang="en" sz="1100">
                <a:solidFill>
                  <a:srgbClr val="000000"/>
                </a:solidFill>
                <a:latin typeface="Comic Sans MS"/>
                <a:ea typeface="Comic Sans MS"/>
                <a:cs typeface="Comic Sans MS"/>
                <a:sym typeface="Comic Sans MS"/>
              </a:rPr>
              <a:t>Avail. </a:t>
            </a:r>
            <a:r>
              <a:rPr lang="en" sz="1100">
                <a:solidFill>
                  <a:srgbClr val="000000"/>
                </a:solidFill>
                <a:latin typeface="Comic Sans MS"/>
                <a:ea typeface="Comic Sans MS"/>
                <a:cs typeface="Comic Sans MS"/>
                <a:sym typeface="Comic Sans MS"/>
              </a:rPr>
              <a:t>Road Capacity </a:t>
            </a:r>
            <a:r>
              <a:rPr lang="en" sz="1100">
                <a:solidFill>
                  <a:srgbClr val="000000"/>
                </a:solidFill>
                <a:latin typeface="Comic Sans MS"/>
                <a:ea typeface="Comic Sans MS"/>
                <a:cs typeface="Comic Sans MS"/>
                <a:sym typeface="Comic Sans MS"/>
              </a:rPr>
              <a:t>⋉ 1/(No. of vehicles on road)</a:t>
            </a:r>
            <a:endParaRPr sz="1100">
              <a:solidFill>
                <a:srgbClr val="000000"/>
              </a:solidFill>
              <a:latin typeface="Comic Sans MS"/>
              <a:ea typeface="Comic Sans MS"/>
              <a:cs typeface="Comic Sans MS"/>
              <a:sym typeface="Comic Sans MS"/>
            </a:endParaRPr>
          </a:p>
          <a:p>
            <a:pPr indent="-298450" lvl="1" marL="914400" rtl="0" algn="l">
              <a:spcBef>
                <a:spcPts val="0"/>
              </a:spcBef>
              <a:spcAft>
                <a:spcPts val="0"/>
              </a:spcAft>
              <a:buClr>
                <a:srgbClr val="000000"/>
              </a:buClr>
              <a:buSzPts val="1100"/>
              <a:buFont typeface="Comic Sans MS"/>
              <a:buChar char="➢"/>
            </a:pPr>
            <a:r>
              <a:rPr lang="en" sz="1100">
                <a:solidFill>
                  <a:srgbClr val="000000"/>
                </a:solidFill>
                <a:latin typeface="Comic Sans MS"/>
                <a:ea typeface="Comic Sans MS"/>
                <a:cs typeface="Comic Sans MS"/>
                <a:sym typeface="Comic Sans MS"/>
              </a:rPr>
              <a:t>                                </a:t>
            </a:r>
            <a:r>
              <a:rPr lang="en" sz="1100">
                <a:solidFill>
                  <a:schemeClr val="dk1"/>
                </a:solidFill>
                <a:latin typeface="Comic Sans MS"/>
                <a:ea typeface="Comic Sans MS"/>
                <a:cs typeface="Comic Sans MS"/>
                <a:sym typeface="Comic Sans MS"/>
              </a:rPr>
              <a:t>⋉ 1/(Travel time on road)</a:t>
            </a:r>
            <a:endParaRPr sz="1100">
              <a:solidFill>
                <a:schemeClr val="dk1"/>
              </a:solidFill>
              <a:latin typeface="Comic Sans MS"/>
              <a:ea typeface="Comic Sans MS"/>
              <a:cs typeface="Comic Sans MS"/>
              <a:sym typeface="Comic Sans MS"/>
            </a:endParaRPr>
          </a:p>
          <a:p>
            <a:pPr indent="-298450" lvl="1" marL="914400" rtl="0" algn="l">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α = 0.15, β = 4</a:t>
            </a:r>
            <a:endParaRPr sz="1100">
              <a:solidFill>
                <a:schemeClr val="dk1"/>
              </a:solidFill>
              <a:latin typeface="Comic Sans MS"/>
              <a:ea typeface="Comic Sans MS"/>
              <a:cs typeface="Comic Sans MS"/>
              <a:sym typeface="Comic Sans MS"/>
            </a:endParaRPr>
          </a:p>
          <a:p>
            <a:pPr indent="-298450" lvl="1" marL="914400" rtl="0" algn="l">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t(u,v) = Free-flow time</a:t>
            </a:r>
            <a:endParaRPr sz="1100">
              <a:solidFill>
                <a:schemeClr val="dk1"/>
              </a:solidFill>
              <a:latin typeface="Comic Sans MS"/>
              <a:ea typeface="Comic Sans MS"/>
              <a:cs typeface="Comic Sans MS"/>
              <a:sym typeface="Comic Sans MS"/>
            </a:endParaRPr>
          </a:p>
          <a:p>
            <a:pPr indent="-298450" lvl="1" marL="914400" rtl="0" algn="l">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t</a:t>
            </a:r>
            <a:r>
              <a:rPr baseline="-25000" lang="en" sz="1100">
                <a:solidFill>
                  <a:schemeClr val="dk1"/>
                </a:solidFill>
                <a:latin typeface="Comic Sans MS"/>
                <a:ea typeface="Comic Sans MS"/>
                <a:cs typeface="Comic Sans MS"/>
                <a:sym typeface="Comic Sans MS"/>
              </a:rPr>
              <a:t>d</a:t>
            </a:r>
            <a:r>
              <a:rPr lang="en" sz="1100">
                <a:solidFill>
                  <a:schemeClr val="dk1"/>
                </a:solidFill>
                <a:latin typeface="Comic Sans MS"/>
                <a:ea typeface="Comic Sans MS"/>
                <a:cs typeface="Comic Sans MS"/>
                <a:sym typeface="Comic Sans MS"/>
              </a:rPr>
              <a:t>(u,v) = Actual time after traffic congestion</a:t>
            </a:r>
            <a:endParaRPr sz="1100">
              <a:solidFill>
                <a:schemeClr val="dk1"/>
              </a:solidFill>
              <a:latin typeface="Comic Sans MS"/>
              <a:ea typeface="Comic Sans MS"/>
              <a:cs typeface="Comic Sans MS"/>
              <a:sym typeface="Comic Sans MS"/>
            </a:endParaRPr>
          </a:p>
          <a:p>
            <a:pPr indent="0" lvl="0" marL="0" rtl="0" algn="l">
              <a:spcBef>
                <a:spcPts val="1600"/>
              </a:spcBef>
              <a:spcAft>
                <a:spcPts val="0"/>
              </a:spcAft>
              <a:buNone/>
            </a:pPr>
            <a:r>
              <a:t/>
            </a:r>
            <a:endParaRPr sz="1200">
              <a:solidFill>
                <a:schemeClr val="dk1"/>
              </a:solidFill>
              <a:latin typeface="Comic Sans MS"/>
              <a:ea typeface="Comic Sans MS"/>
              <a:cs typeface="Comic Sans MS"/>
              <a:sym typeface="Comic Sans MS"/>
            </a:endParaRPr>
          </a:p>
          <a:p>
            <a:pPr indent="-317500" lvl="0" marL="457200" rtl="0" algn="l">
              <a:spcBef>
                <a:spcPts val="1600"/>
              </a:spcBef>
              <a:spcAft>
                <a:spcPts val="0"/>
              </a:spcAft>
              <a:buClr>
                <a:srgbClr val="000000"/>
              </a:buClr>
              <a:buSzPts val="1400"/>
              <a:buFont typeface="Comic Sans MS"/>
              <a:buChar char="❖"/>
            </a:pPr>
            <a:r>
              <a:rPr lang="en" sz="1400" u="sng">
                <a:solidFill>
                  <a:srgbClr val="000000"/>
                </a:solidFill>
                <a:latin typeface="Comic Sans MS"/>
                <a:ea typeface="Comic Sans MS"/>
                <a:cs typeface="Comic Sans MS"/>
                <a:sym typeface="Comic Sans MS"/>
              </a:rPr>
              <a:t>Compute middle mile transit nodes:</a:t>
            </a:r>
            <a:endParaRPr sz="1400" u="sng">
              <a:solidFill>
                <a:srgbClr val="000000"/>
              </a:solidFill>
              <a:latin typeface="Comic Sans MS"/>
              <a:ea typeface="Comic Sans MS"/>
              <a:cs typeface="Comic Sans MS"/>
              <a:sym typeface="Comic Sans MS"/>
            </a:endParaRPr>
          </a:p>
          <a:p>
            <a:pPr indent="0" lvl="0" marL="457200" rtl="0" algn="l">
              <a:spcBef>
                <a:spcPts val="1600"/>
              </a:spcBef>
              <a:spcAft>
                <a:spcPts val="1600"/>
              </a:spcAft>
              <a:buNone/>
            </a:pPr>
            <a:r>
              <a:t/>
            </a:r>
            <a:endParaRPr sz="1400">
              <a:solidFill>
                <a:srgbClr val="000000"/>
              </a:solidFill>
              <a:latin typeface="Comic Sans MS"/>
              <a:ea typeface="Comic Sans MS"/>
              <a:cs typeface="Comic Sans MS"/>
              <a:sym typeface="Comic Sans MS"/>
            </a:endParaRPr>
          </a:p>
        </p:txBody>
      </p:sp>
      <p:pic>
        <p:nvPicPr>
          <p:cNvPr id="162" name="Google Shape;162;p24"/>
          <p:cNvPicPr preferRelativeResize="0"/>
          <p:nvPr/>
        </p:nvPicPr>
        <p:blipFill>
          <a:blip r:embed="rId3">
            <a:alphaModFix/>
          </a:blip>
          <a:stretch>
            <a:fillRect/>
          </a:stretch>
        </p:blipFill>
        <p:spPr>
          <a:xfrm>
            <a:off x="4938950" y="684164"/>
            <a:ext cx="3720825" cy="765725"/>
          </a:xfrm>
          <a:prstGeom prst="rect">
            <a:avLst/>
          </a:prstGeom>
          <a:noFill/>
          <a:ln cap="flat" cmpd="sng" w="19050">
            <a:solidFill>
              <a:schemeClr val="dk2"/>
            </a:solidFill>
            <a:prstDash val="solid"/>
            <a:round/>
            <a:headEnd len="sm" w="sm" type="none"/>
            <a:tailEnd len="sm" w="sm" type="none"/>
          </a:ln>
        </p:spPr>
      </p:pic>
      <p:pic>
        <p:nvPicPr>
          <p:cNvPr id="163" name="Google Shape;163;p24"/>
          <p:cNvPicPr preferRelativeResize="0"/>
          <p:nvPr/>
        </p:nvPicPr>
        <p:blipFill>
          <a:blip r:embed="rId4">
            <a:alphaModFix/>
          </a:blip>
          <a:stretch>
            <a:fillRect/>
          </a:stretch>
        </p:blipFill>
        <p:spPr>
          <a:xfrm>
            <a:off x="1784188" y="2883300"/>
            <a:ext cx="5575625" cy="1739675"/>
          </a:xfrm>
          <a:prstGeom prst="rect">
            <a:avLst/>
          </a:prstGeom>
          <a:noFill/>
          <a:ln>
            <a:noFill/>
          </a:ln>
        </p:spPr>
      </p:pic>
      <p:sp>
        <p:nvSpPr>
          <p:cNvPr id="164" name="Google Shape;164;p24"/>
          <p:cNvSpPr txBox="1"/>
          <p:nvPr/>
        </p:nvSpPr>
        <p:spPr>
          <a:xfrm>
            <a:off x="5341363" y="1570038"/>
            <a:ext cx="2916000" cy="30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dk1"/>
                </a:solidFill>
              </a:rPr>
              <a:t>Fig. 8:</a:t>
            </a:r>
            <a:r>
              <a:rPr lang="en" sz="1000">
                <a:solidFill>
                  <a:schemeClr val="dk1"/>
                </a:solidFill>
              </a:rPr>
              <a:t> </a:t>
            </a:r>
            <a:r>
              <a:rPr lang="en" sz="1000">
                <a:solidFill>
                  <a:schemeClr val="dk1"/>
                </a:solidFill>
              </a:rPr>
              <a:t>Bureau of Public Roads Heuristic (BPR)</a:t>
            </a:r>
            <a:endParaRPr sz="1000"/>
          </a:p>
        </p:txBody>
      </p:sp>
      <p:sp>
        <p:nvSpPr>
          <p:cNvPr id="165" name="Google Shape;165;p24"/>
          <p:cNvSpPr txBox="1"/>
          <p:nvPr/>
        </p:nvSpPr>
        <p:spPr>
          <a:xfrm>
            <a:off x="2499150" y="4622950"/>
            <a:ext cx="4145700" cy="2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Fig. 9: </a:t>
            </a:r>
            <a:r>
              <a:rPr lang="en" sz="1200"/>
              <a:t>A and B are middle mile transit points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67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Comic Sans MS"/>
                <a:ea typeface="Comic Sans MS"/>
                <a:cs typeface="Comic Sans MS"/>
                <a:sym typeface="Comic Sans MS"/>
              </a:rPr>
              <a:t>Implementation: Algorithm 1</a:t>
            </a:r>
            <a:endParaRPr b="1" sz="2500">
              <a:latin typeface="Comic Sans MS"/>
              <a:ea typeface="Comic Sans MS"/>
              <a:cs typeface="Comic Sans MS"/>
              <a:sym typeface="Comic Sans MS"/>
            </a:endParaRPr>
          </a:p>
        </p:txBody>
      </p:sp>
      <p:sp>
        <p:nvSpPr>
          <p:cNvPr id="171" name="Google Shape;171;p25"/>
          <p:cNvSpPr txBox="1"/>
          <p:nvPr>
            <p:ph idx="1" type="body"/>
          </p:nvPr>
        </p:nvSpPr>
        <p:spPr>
          <a:xfrm>
            <a:off x="311700" y="554875"/>
            <a:ext cx="8520600" cy="4402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0" lvl="0" marL="457200" rtl="0" algn="l">
              <a:spcBef>
                <a:spcPts val="1600"/>
              </a:spcBef>
              <a:spcAft>
                <a:spcPts val="1600"/>
              </a:spcAft>
              <a:buNone/>
            </a:pPr>
            <a:r>
              <a:t/>
            </a:r>
            <a:endParaRPr sz="1400"/>
          </a:p>
        </p:txBody>
      </p:sp>
      <p:pic>
        <p:nvPicPr>
          <p:cNvPr id="172" name="Google Shape;172;p25"/>
          <p:cNvPicPr preferRelativeResize="0"/>
          <p:nvPr/>
        </p:nvPicPr>
        <p:blipFill>
          <a:blip r:embed="rId3">
            <a:alphaModFix/>
          </a:blip>
          <a:stretch>
            <a:fillRect/>
          </a:stretch>
        </p:blipFill>
        <p:spPr>
          <a:xfrm>
            <a:off x="1510700" y="2011650"/>
            <a:ext cx="802100" cy="1120200"/>
          </a:xfrm>
          <a:prstGeom prst="rect">
            <a:avLst/>
          </a:prstGeom>
          <a:noFill/>
          <a:ln>
            <a:noFill/>
          </a:ln>
          <a:effectLst>
            <a:outerShdw blurRad="57150" rotWithShape="0" algn="bl" dir="5400000" dist="19050">
              <a:srgbClr val="000000">
                <a:alpha val="0"/>
              </a:srgbClr>
            </a:outerShdw>
          </a:effectLst>
        </p:spPr>
      </p:pic>
      <p:pic>
        <p:nvPicPr>
          <p:cNvPr id="173" name="Google Shape;173;p25"/>
          <p:cNvPicPr preferRelativeResize="0"/>
          <p:nvPr/>
        </p:nvPicPr>
        <p:blipFill>
          <a:blip r:embed="rId4">
            <a:alphaModFix/>
          </a:blip>
          <a:stretch>
            <a:fillRect/>
          </a:stretch>
        </p:blipFill>
        <p:spPr>
          <a:xfrm>
            <a:off x="7222550" y="2200475"/>
            <a:ext cx="502825" cy="611550"/>
          </a:xfrm>
          <a:prstGeom prst="rect">
            <a:avLst/>
          </a:prstGeom>
          <a:noFill/>
          <a:ln>
            <a:noFill/>
          </a:ln>
        </p:spPr>
      </p:pic>
      <p:pic>
        <p:nvPicPr>
          <p:cNvPr id="174" name="Google Shape;174;p25"/>
          <p:cNvPicPr preferRelativeResize="0"/>
          <p:nvPr/>
        </p:nvPicPr>
        <p:blipFill>
          <a:blip r:embed="rId5">
            <a:alphaModFix/>
          </a:blip>
          <a:stretch>
            <a:fillRect/>
          </a:stretch>
        </p:blipFill>
        <p:spPr>
          <a:xfrm>
            <a:off x="2242775" y="2200475"/>
            <a:ext cx="231200" cy="234650"/>
          </a:xfrm>
          <a:prstGeom prst="rect">
            <a:avLst/>
          </a:prstGeom>
          <a:noFill/>
          <a:ln>
            <a:noFill/>
          </a:ln>
        </p:spPr>
      </p:pic>
      <p:sp>
        <p:nvSpPr>
          <p:cNvPr id="175" name="Google Shape;175;p25"/>
          <p:cNvSpPr/>
          <p:nvPr/>
        </p:nvSpPr>
        <p:spPr>
          <a:xfrm>
            <a:off x="871350" y="1557725"/>
            <a:ext cx="2080800" cy="18894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chemeClr val="lt1">
                <a:alpha val="5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6433550" y="1627050"/>
            <a:ext cx="2080800" cy="1889400"/>
          </a:xfrm>
          <a:prstGeom prst="ellipse">
            <a:avLst/>
          </a:prstGeom>
          <a:noFill/>
          <a:ln cap="flat" cmpd="sng" w="9525">
            <a:solidFill>
              <a:schemeClr val="dk2"/>
            </a:solidFill>
            <a:prstDash val="solid"/>
            <a:round/>
            <a:headEnd len="sm" w="sm" type="none"/>
            <a:tailEnd len="sm" w="sm" type="none"/>
          </a:ln>
          <a:effectLst>
            <a:outerShdw blurRad="57150" rotWithShape="0" algn="bl" dir="5400000" dist="19050">
              <a:schemeClr val="lt1">
                <a:alpha val="5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5"/>
          <p:cNvPicPr preferRelativeResize="0"/>
          <p:nvPr/>
        </p:nvPicPr>
        <p:blipFill>
          <a:blip r:embed="rId5">
            <a:alphaModFix/>
          </a:blip>
          <a:stretch>
            <a:fillRect/>
          </a:stretch>
        </p:blipFill>
        <p:spPr>
          <a:xfrm>
            <a:off x="2699975" y="1873250"/>
            <a:ext cx="231200" cy="234650"/>
          </a:xfrm>
          <a:prstGeom prst="rect">
            <a:avLst/>
          </a:prstGeom>
          <a:noFill/>
          <a:ln>
            <a:noFill/>
          </a:ln>
        </p:spPr>
      </p:pic>
      <p:pic>
        <p:nvPicPr>
          <p:cNvPr id="178" name="Google Shape;178;p25"/>
          <p:cNvPicPr preferRelativeResize="0"/>
          <p:nvPr/>
        </p:nvPicPr>
        <p:blipFill>
          <a:blip r:embed="rId5">
            <a:alphaModFix/>
          </a:blip>
          <a:stretch>
            <a:fillRect/>
          </a:stretch>
        </p:blipFill>
        <p:spPr>
          <a:xfrm>
            <a:off x="2312800" y="3016050"/>
            <a:ext cx="231200" cy="234650"/>
          </a:xfrm>
          <a:prstGeom prst="rect">
            <a:avLst/>
          </a:prstGeom>
          <a:noFill/>
          <a:ln>
            <a:noFill/>
          </a:ln>
        </p:spPr>
      </p:pic>
      <p:pic>
        <p:nvPicPr>
          <p:cNvPr id="179" name="Google Shape;179;p25"/>
          <p:cNvPicPr preferRelativeResize="0"/>
          <p:nvPr/>
        </p:nvPicPr>
        <p:blipFill>
          <a:blip r:embed="rId5">
            <a:alphaModFix/>
          </a:blip>
          <a:stretch>
            <a:fillRect/>
          </a:stretch>
        </p:blipFill>
        <p:spPr>
          <a:xfrm>
            <a:off x="6664750" y="1742050"/>
            <a:ext cx="231200" cy="234650"/>
          </a:xfrm>
          <a:prstGeom prst="rect">
            <a:avLst/>
          </a:prstGeom>
          <a:noFill/>
          <a:ln>
            <a:noFill/>
          </a:ln>
        </p:spPr>
      </p:pic>
      <p:pic>
        <p:nvPicPr>
          <p:cNvPr id="180" name="Google Shape;180;p25"/>
          <p:cNvPicPr preferRelativeResize="0"/>
          <p:nvPr/>
        </p:nvPicPr>
        <p:blipFill>
          <a:blip r:embed="rId5">
            <a:alphaModFix/>
          </a:blip>
          <a:stretch>
            <a:fillRect/>
          </a:stretch>
        </p:blipFill>
        <p:spPr>
          <a:xfrm>
            <a:off x="6433550" y="2812025"/>
            <a:ext cx="231200" cy="234650"/>
          </a:xfrm>
          <a:prstGeom prst="rect">
            <a:avLst/>
          </a:prstGeom>
          <a:noFill/>
          <a:ln>
            <a:noFill/>
          </a:ln>
        </p:spPr>
      </p:pic>
      <p:pic>
        <p:nvPicPr>
          <p:cNvPr id="181" name="Google Shape;181;p25"/>
          <p:cNvPicPr preferRelativeResize="0"/>
          <p:nvPr/>
        </p:nvPicPr>
        <p:blipFill>
          <a:blip r:embed="rId5">
            <a:alphaModFix/>
          </a:blip>
          <a:stretch>
            <a:fillRect/>
          </a:stretch>
        </p:blipFill>
        <p:spPr>
          <a:xfrm>
            <a:off x="7048475" y="2454425"/>
            <a:ext cx="231200" cy="234650"/>
          </a:xfrm>
          <a:prstGeom prst="rect">
            <a:avLst/>
          </a:prstGeom>
          <a:noFill/>
          <a:ln>
            <a:noFill/>
          </a:ln>
        </p:spPr>
      </p:pic>
      <p:cxnSp>
        <p:nvCxnSpPr>
          <p:cNvPr id="182" name="Google Shape;182;p25"/>
          <p:cNvCxnSpPr>
            <a:endCxn id="179" idx="1"/>
          </p:cNvCxnSpPr>
          <p:nvPr/>
        </p:nvCxnSpPr>
        <p:spPr>
          <a:xfrm flipH="1" rot="10800000">
            <a:off x="2931250" y="1859375"/>
            <a:ext cx="3733500" cy="131100"/>
          </a:xfrm>
          <a:prstGeom prst="straightConnector1">
            <a:avLst/>
          </a:prstGeom>
          <a:noFill/>
          <a:ln cap="flat" cmpd="sng" w="9525">
            <a:solidFill>
              <a:schemeClr val="dk2"/>
            </a:solidFill>
            <a:prstDash val="dash"/>
            <a:round/>
            <a:headEnd len="med" w="med" type="none"/>
            <a:tailEnd len="med" w="med" type="stealth"/>
          </a:ln>
        </p:spPr>
      </p:cxnSp>
      <p:cxnSp>
        <p:nvCxnSpPr>
          <p:cNvPr id="183" name="Google Shape;183;p25"/>
          <p:cNvCxnSpPr>
            <a:endCxn id="181" idx="1"/>
          </p:cNvCxnSpPr>
          <p:nvPr/>
        </p:nvCxnSpPr>
        <p:spPr>
          <a:xfrm>
            <a:off x="2447975" y="2292150"/>
            <a:ext cx="4600500" cy="279600"/>
          </a:xfrm>
          <a:prstGeom prst="straightConnector1">
            <a:avLst/>
          </a:prstGeom>
          <a:noFill/>
          <a:ln cap="flat" cmpd="sng" w="9525">
            <a:solidFill>
              <a:schemeClr val="dk2"/>
            </a:solidFill>
            <a:prstDash val="dot"/>
            <a:round/>
            <a:headEnd len="med" w="med" type="none"/>
            <a:tailEnd len="med" w="med" type="stealth"/>
          </a:ln>
        </p:spPr>
      </p:cxnSp>
      <p:cxnSp>
        <p:nvCxnSpPr>
          <p:cNvPr id="184" name="Google Shape;184;p25"/>
          <p:cNvCxnSpPr>
            <a:stCxn id="177" idx="3"/>
            <a:endCxn id="181" idx="1"/>
          </p:cNvCxnSpPr>
          <p:nvPr/>
        </p:nvCxnSpPr>
        <p:spPr>
          <a:xfrm>
            <a:off x="2931175" y="1990575"/>
            <a:ext cx="4117200" cy="581100"/>
          </a:xfrm>
          <a:prstGeom prst="straightConnector1">
            <a:avLst/>
          </a:prstGeom>
          <a:noFill/>
          <a:ln cap="flat" cmpd="sng" w="9525">
            <a:solidFill>
              <a:schemeClr val="dk2"/>
            </a:solidFill>
            <a:prstDash val="dash"/>
            <a:round/>
            <a:headEnd len="med" w="med" type="none"/>
            <a:tailEnd len="med" w="med" type="stealth"/>
          </a:ln>
        </p:spPr>
      </p:cxnSp>
      <p:cxnSp>
        <p:nvCxnSpPr>
          <p:cNvPr id="185" name="Google Shape;185;p25"/>
          <p:cNvCxnSpPr>
            <a:stCxn id="177" idx="3"/>
            <a:endCxn id="180" idx="1"/>
          </p:cNvCxnSpPr>
          <p:nvPr/>
        </p:nvCxnSpPr>
        <p:spPr>
          <a:xfrm>
            <a:off x="2931175" y="1990575"/>
            <a:ext cx="3502500" cy="938700"/>
          </a:xfrm>
          <a:prstGeom prst="straightConnector1">
            <a:avLst/>
          </a:prstGeom>
          <a:noFill/>
          <a:ln cap="flat" cmpd="sng" w="9525">
            <a:solidFill>
              <a:schemeClr val="dk2"/>
            </a:solidFill>
            <a:prstDash val="dash"/>
            <a:round/>
            <a:headEnd len="med" w="med" type="none"/>
            <a:tailEnd len="med" w="med" type="stealth"/>
          </a:ln>
        </p:spPr>
      </p:cxnSp>
      <p:cxnSp>
        <p:nvCxnSpPr>
          <p:cNvPr id="186" name="Google Shape;186;p25"/>
          <p:cNvCxnSpPr>
            <a:endCxn id="179" idx="1"/>
          </p:cNvCxnSpPr>
          <p:nvPr/>
        </p:nvCxnSpPr>
        <p:spPr>
          <a:xfrm flipH="1" rot="10800000">
            <a:off x="2472850" y="1859375"/>
            <a:ext cx="4191900" cy="439200"/>
          </a:xfrm>
          <a:prstGeom prst="straightConnector1">
            <a:avLst/>
          </a:prstGeom>
          <a:noFill/>
          <a:ln cap="flat" cmpd="sng" w="9525">
            <a:solidFill>
              <a:schemeClr val="dk2"/>
            </a:solidFill>
            <a:prstDash val="dot"/>
            <a:round/>
            <a:headEnd len="med" w="med" type="none"/>
            <a:tailEnd len="med" w="med" type="stealth"/>
          </a:ln>
        </p:spPr>
      </p:cxnSp>
      <p:cxnSp>
        <p:nvCxnSpPr>
          <p:cNvPr id="187" name="Google Shape;187;p25"/>
          <p:cNvCxnSpPr>
            <a:endCxn id="180" idx="1"/>
          </p:cNvCxnSpPr>
          <p:nvPr/>
        </p:nvCxnSpPr>
        <p:spPr>
          <a:xfrm>
            <a:off x="2466650" y="2286150"/>
            <a:ext cx="3966900" cy="643200"/>
          </a:xfrm>
          <a:prstGeom prst="straightConnector1">
            <a:avLst/>
          </a:prstGeom>
          <a:noFill/>
          <a:ln cap="flat" cmpd="sng" w="9525">
            <a:solidFill>
              <a:schemeClr val="dk2"/>
            </a:solidFill>
            <a:prstDash val="dot"/>
            <a:round/>
            <a:headEnd len="med" w="med" type="none"/>
            <a:tailEnd len="med" w="med" type="stealth"/>
          </a:ln>
        </p:spPr>
      </p:cxnSp>
      <p:cxnSp>
        <p:nvCxnSpPr>
          <p:cNvPr id="188" name="Google Shape;188;p25"/>
          <p:cNvCxnSpPr>
            <a:endCxn id="179" idx="1"/>
          </p:cNvCxnSpPr>
          <p:nvPr/>
        </p:nvCxnSpPr>
        <p:spPr>
          <a:xfrm flipH="1" rot="10800000">
            <a:off x="2560150" y="1859375"/>
            <a:ext cx="4104600" cy="1286100"/>
          </a:xfrm>
          <a:prstGeom prst="straightConnector1">
            <a:avLst/>
          </a:prstGeom>
          <a:noFill/>
          <a:ln cap="flat" cmpd="sng" w="9525">
            <a:solidFill>
              <a:schemeClr val="dk2"/>
            </a:solidFill>
            <a:prstDash val="lgDash"/>
            <a:round/>
            <a:headEnd len="med" w="med" type="none"/>
            <a:tailEnd len="med" w="med" type="stealth"/>
          </a:ln>
        </p:spPr>
      </p:cxnSp>
      <p:cxnSp>
        <p:nvCxnSpPr>
          <p:cNvPr id="189" name="Google Shape;189;p25"/>
          <p:cNvCxnSpPr>
            <a:stCxn id="178" idx="3"/>
            <a:endCxn id="180" idx="1"/>
          </p:cNvCxnSpPr>
          <p:nvPr/>
        </p:nvCxnSpPr>
        <p:spPr>
          <a:xfrm flipH="1" rot="10800000">
            <a:off x="2544000" y="2929375"/>
            <a:ext cx="3889500" cy="204000"/>
          </a:xfrm>
          <a:prstGeom prst="straightConnector1">
            <a:avLst/>
          </a:prstGeom>
          <a:noFill/>
          <a:ln cap="flat" cmpd="sng" w="9525">
            <a:solidFill>
              <a:schemeClr val="dk2"/>
            </a:solidFill>
            <a:prstDash val="lgDash"/>
            <a:round/>
            <a:headEnd len="med" w="med" type="none"/>
            <a:tailEnd len="med" w="med" type="none"/>
          </a:ln>
        </p:spPr>
      </p:cxnSp>
      <p:cxnSp>
        <p:nvCxnSpPr>
          <p:cNvPr id="190" name="Google Shape;190;p25"/>
          <p:cNvCxnSpPr>
            <a:stCxn id="178" idx="3"/>
            <a:endCxn id="181" idx="1"/>
          </p:cNvCxnSpPr>
          <p:nvPr/>
        </p:nvCxnSpPr>
        <p:spPr>
          <a:xfrm flipH="1" rot="10800000">
            <a:off x="2544000" y="2571775"/>
            <a:ext cx="4504500" cy="561600"/>
          </a:xfrm>
          <a:prstGeom prst="straightConnector1">
            <a:avLst/>
          </a:prstGeom>
          <a:noFill/>
          <a:ln cap="flat" cmpd="sng" w="9525">
            <a:solidFill>
              <a:schemeClr val="dk2"/>
            </a:solidFill>
            <a:prstDash val="lgDash"/>
            <a:round/>
            <a:headEnd len="med" w="med" type="none"/>
            <a:tailEnd len="med" w="med" type="stealth"/>
          </a:ln>
        </p:spPr>
      </p:cxnSp>
      <p:cxnSp>
        <p:nvCxnSpPr>
          <p:cNvPr id="191" name="Google Shape;191;p25"/>
          <p:cNvCxnSpPr/>
          <p:nvPr/>
        </p:nvCxnSpPr>
        <p:spPr>
          <a:xfrm flipH="1" rot="10800000">
            <a:off x="2566712" y="2929375"/>
            <a:ext cx="3889500" cy="204000"/>
          </a:xfrm>
          <a:prstGeom prst="straightConnector1">
            <a:avLst/>
          </a:prstGeom>
          <a:noFill/>
          <a:ln cap="flat" cmpd="sng" w="28575">
            <a:solidFill>
              <a:srgbClr val="FF0000"/>
            </a:solidFill>
            <a:prstDash val="solid"/>
            <a:round/>
            <a:headEnd len="med" w="med" type="none"/>
            <a:tailEnd len="med" w="med" type="triangle"/>
          </a:ln>
        </p:spPr>
      </p:cxnSp>
      <p:cxnSp>
        <p:nvCxnSpPr>
          <p:cNvPr id="192" name="Google Shape;192;p25"/>
          <p:cNvCxnSpPr>
            <a:endCxn id="178" idx="1"/>
          </p:cNvCxnSpPr>
          <p:nvPr/>
        </p:nvCxnSpPr>
        <p:spPr>
          <a:xfrm>
            <a:off x="2086600" y="2591275"/>
            <a:ext cx="226200" cy="542100"/>
          </a:xfrm>
          <a:prstGeom prst="straightConnector1">
            <a:avLst/>
          </a:prstGeom>
          <a:noFill/>
          <a:ln cap="flat" cmpd="sng" w="28575">
            <a:solidFill>
              <a:srgbClr val="0000FF"/>
            </a:solidFill>
            <a:prstDash val="dash"/>
            <a:round/>
            <a:headEnd len="med" w="med" type="none"/>
            <a:tailEnd len="med" w="med" type="stealth"/>
          </a:ln>
        </p:spPr>
      </p:cxnSp>
      <p:cxnSp>
        <p:nvCxnSpPr>
          <p:cNvPr id="193" name="Google Shape;193;p25"/>
          <p:cNvCxnSpPr>
            <a:stCxn id="180" idx="3"/>
          </p:cNvCxnSpPr>
          <p:nvPr/>
        </p:nvCxnSpPr>
        <p:spPr>
          <a:xfrm flipH="1" rot="10800000">
            <a:off x="6664750" y="2771850"/>
            <a:ext cx="816300" cy="157500"/>
          </a:xfrm>
          <a:prstGeom prst="straightConnector1">
            <a:avLst/>
          </a:prstGeom>
          <a:noFill/>
          <a:ln cap="flat" cmpd="sng" w="28575">
            <a:solidFill>
              <a:srgbClr val="0000FF"/>
            </a:solidFill>
            <a:prstDash val="dash"/>
            <a:round/>
            <a:headEnd len="med" w="med" type="none"/>
            <a:tailEnd len="med" w="med" type="stealth"/>
          </a:ln>
        </p:spPr>
      </p:cxnSp>
      <p:cxnSp>
        <p:nvCxnSpPr>
          <p:cNvPr id="194" name="Google Shape;194;p25"/>
          <p:cNvCxnSpPr/>
          <p:nvPr/>
        </p:nvCxnSpPr>
        <p:spPr>
          <a:xfrm rot="10800000">
            <a:off x="959150" y="2155150"/>
            <a:ext cx="928200" cy="423600"/>
          </a:xfrm>
          <a:prstGeom prst="straightConnector1">
            <a:avLst/>
          </a:prstGeom>
          <a:noFill/>
          <a:ln cap="flat" cmpd="sng" w="19050">
            <a:solidFill>
              <a:srgbClr val="00FF00"/>
            </a:solidFill>
            <a:prstDash val="solid"/>
            <a:round/>
            <a:headEnd len="med" w="med" type="triangle"/>
            <a:tailEnd len="med" w="med" type="triangle"/>
          </a:ln>
        </p:spPr>
      </p:cxnSp>
      <p:cxnSp>
        <p:nvCxnSpPr>
          <p:cNvPr id="195" name="Google Shape;195;p25"/>
          <p:cNvCxnSpPr/>
          <p:nvPr/>
        </p:nvCxnSpPr>
        <p:spPr>
          <a:xfrm flipH="1">
            <a:off x="7449575" y="2391900"/>
            <a:ext cx="1040400" cy="380100"/>
          </a:xfrm>
          <a:prstGeom prst="straightConnector1">
            <a:avLst/>
          </a:prstGeom>
          <a:noFill/>
          <a:ln cap="flat" cmpd="sng" w="19050">
            <a:solidFill>
              <a:srgbClr val="00FF00"/>
            </a:solidFill>
            <a:prstDash val="solid"/>
            <a:round/>
            <a:headEnd len="med" w="med" type="triangle"/>
            <a:tailEnd len="med" w="med" type="triangle"/>
          </a:ln>
        </p:spPr>
      </p:cxnSp>
      <p:sp>
        <p:nvSpPr>
          <p:cNvPr id="196" name="Google Shape;196;p25"/>
          <p:cNvSpPr txBox="1"/>
          <p:nvPr/>
        </p:nvSpPr>
        <p:spPr>
          <a:xfrm>
            <a:off x="2089363" y="3072950"/>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197" name="Google Shape;197;p25"/>
          <p:cNvSpPr txBox="1"/>
          <p:nvPr/>
        </p:nvSpPr>
        <p:spPr>
          <a:xfrm>
            <a:off x="6362750" y="2971100"/>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198" name="Google Shape;198;p25"/>
          <p:cNvSpPr txBox="1"/>
          <p:nvPr/>
        </p:nvSpPr>
        <p:spPr>
          <a:xfrm>
            <a:off x="871350" y="2493000"/>
            <a:ext cx="867900" cy="1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500M radius</a:t>
            </a:r>
            <a:endParaRPr b="1" sz="900"/>
          </a:p>
        </p:txBody>
      </p:sp>
      <p:cxnSp>
        <p:nvCxnSpPr>
          <p:cNvPr id="199" name="Google Shape;199;p25"/>
          <p:cNvCxnSpPr>
            <a:endCxn id="175" idx="3"/>
          </p:cNvCxnSpPr>
          <p:nvPr/>
        </p:nvCxnSpPr>
        <p:spPr>
          <a:xfrm flipH="1">
            <a:off x="1176076" y="2581229"/>
            <a:ext cx="711300" cy="589200"/>
          </a:xfrm>
          <a:prstGeom prst="straightConnector1">
            <a:avLst/>
          </a:prstGeom>
          <a:noFill/>
          <a:ln cap="flat" cmpd="sng" w="19050">
            <a:solidFill>
              <a:srgbClr val="00FF00"/>
            </a:solidFill>
            <a:prstDash val="solid"/>
            <a:round/>
            <a:headEnd len="med" w="med" type="triangle"/>
            <a:tailEnd len="med" w="med" type="triangle"/>
          </a:ln>
        </p:spPr>
      </p:cxnSp>
      <p:cxnSp>
        <p:nvCxnSpPr>
          <p:cNvPr id="200" name="Google Shape;200;p25"/>
          <p:cNvCxnSpPr>
            <a:stCxn id="176" idx="5"/>
          </p:cNvCxnSpPr>
          <p:nvPr/>
        </p:nvCxnSpPr>
        <p:spPr>
          <a:xfrm rot="10800000">
            <a:off x="7493524" y="2759454"/>
            <a:ext cx="716100" cy="480300"/>
          </a:xfrm>
          <a:prstGeom prst="straightConnector1">
            <a:avLst/>
          </a:prstGeom>
          <a:noFill/>
          <a:ln cap="flat" cmpd="sng" w="19050">
            <a:solidFill>
              <a:srgbClr val="00FF00"/>
            </a:solidFill>
            <a:prstDash val="solid"/>
            <a:round/>
            <a:headEnd len="med" w="med" type="triangle"/>
            <a:tailEnd len="med" w="med" type="triangle"/>
          </a:ln>
        </p:spPr>
      </p:cxnSp>
      <p:sp>
        <p:nvSpPr>
          <p:cNvPr id="201" name="Google Shape;201;p25"/>
          <p:cNvSpPr txBox="1"/>
          <p:nvPr/>
        </p:nvSpPr>
        <p:spPr>
          <a:xfrm>
            <a:off x="7663400" y="2650500"/>
            <a:ext cx="867900" cy="1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500M radius</a:t>
            </a:r>
            <a:endParaRPr b="1" sz="900"/>
          </a:p>
        </p:txBody>
      </p:sp>
      <p:sp>
        <p:nvSpPr>
          <p:cNvPr id="202" name="Google Shape;202;p25"/>
          <p:cNvSpPr txBox="1"/>
          <p:nvPr/>
        </p:nvSpPr>
        <p:spPr>
          <a:xfrm>
            <a:off x="1069350" y="3764175"/>
            <a:ext cx="1684800" cy="35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SOURCE</a:t>
            </a:r>
            <a:endParaRPr b="1"/>
          </a:p>
        </p:txBody>
      </p:sp>
      <p:sp>
        <p:nvSpPr>
          <p:cNvPr id="203" name="Google Shape;203;p25"/>
          <p:cNvSpPr txBox="1"/>
          <p:nvPr/>
        </p:nvSpPr>
        <p:spPr>
          <a:xfrm>
            <a:off x="6631538" y="3764175"/>
            <a:ext cx="1684800" cy="35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DESTINATION</a:t>
            </a:r>
            <a:endParaRPr b="1"/>
          </a:p>
        </p:txBody>
      </p:sp>
      <p:sp>
        <p:nvSpPr>
          <p:cNvPr id="204" name="Google Shape;204;p25"/>
          <p:cNvSpPr txBox="1"/>
          <p:nvPr/>
        </p:nvSpPr>
        <p:spPr>
          <a:xfrm>
            <a:off x="3114450" y="815975"/>
            <a:ext cx="28902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Fig. 9: </a:t>
            </a:r>
            <a:r>
              <a:rPr lang="en"/>
              <a:t>How assignment is done</a:t>
            </a:r>
            <a:endParaRPr/>
          </a:p>
        </p:txBody>
      </p:sp>
      <p:cxnSp>
        <p:nvCxnSpPr>
          <p:cNvPr id="205" name="Google Shape;205;p25"/>
          <p:cNvCxnSpPr/>
          <p:nvPr/>
        </p:nvCxnSpPr>
        <p:spPr>
          <a:xfrm>
            <a:off x="6988800" y="778600"/>
            <a:ext cx="697800" cy="0"/>
          </a:xfrm>
          <a:prstGeom prst="straightConnector1">
            <a:avLst/>
          </a:prstGeom>
          <a:noFill/>
          <a:ln cap="flat" cmpd="sng" w="9525">
            <a:solidFill>
              <a:srgbClr val="0000FF"/>
            </a:solidFill>
            <a:prstDash val="dash"/>
            <a:round/>
            <a:headEnd len="med" w="med" type="none"/>
            <a:tailEnd len="med" w="med" type="stealth"/>
          </a:ln>
        </p:spPr>
      </p:cxnSp>
      <p:cxnSp>
        <p:nvCxnSpPr>
          <p:cNvPr id="206" name="Google Shape;206;p25"/>
          <p:cNvCxnSpPr/>
          <p:nvPr/>
        </p:nvCxnSpPr>
        <p:spPr>
          <a:xfrm flipH="1" rot="10800000">
            <a:off x="7013725" y="971625"/>
            <a:ext cx="697500" cy="6300"/>
          </a:xfrm>
          <a:prstGeom prst="straightConnector1">
            <a:avLst/>
          </a:prstGeom>
          <a:noFill/>
          <a:ln cap="flat" cmpd="sng" w="9525">
            <a:solidFill>
              <a:srgbClr val="FF0000"/>
            </a:solidFill>
            <a:prstDash val="solid"/>
            <a:round/>
            <a:headEnd len="med" w="med" type="none"/>
            <a:tailEnd len="med" w="med" type="stealth"/>
          </a:ln>
        </p:spPr>
      </p:cxnSp>
      <p:sp>
        <p:nvSpPr>
          <p:cNvPr id="207" name="Google Shape;207;p25"/>
          <p:cNvSpPr txBox="1"/>
          <p:nvPr/>
        </p:nvSpPr>
        <p:spPr>
          <a:xfrm>
            <a:off x="7748450" y="610125"/>
            <a:ext cx="6978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WALKING</a:t>
            </a:r>
            <a:endParaRPr b="1" sz="800"/>
          </a:p>
        </p:txBody>
      </p:sp>
      <p:sp>
        <p:nvSpPr>
          <p:cNvPr id="208" name="Google Shape;208;p25"/>
          <p:cNvSpPr txBox="1"/>
          <p:nvPr/>
        </p:nvSpPr>
        <p:spPr>
          <a:xfrm>
            <a:off x="7748450" y="815975"/>
            <a:ext cx="697800" cy="1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BUS</a:t>
            </a:r>
            <a:endParaRPr b="1" sz="800"/>
          </a:p>
        </p:txBody>
      </p:sp>
      <p:sp>
        <p:nvSpPr>
          <p:cNvPr id="209" name="Google Shape;209;p25"/>
          <p:cNvSpPr txBox="1"/>
          <p:nvPr/>
        </p:nvSpPr>
        <p:spPr>
          <a:xfrm>
            <a:off x="6458738" y="1518625"/>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210" name="Google Shape;210;p25"/>
          <p:cNvSpPr txBox="1"/>
          <p:nvPr/>
        </p:nvSpPr>
        <p:spPr>
          <a:xfrm>
            <a:off x="6922750" y="2178000"/>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211" name="Google Shape;211;p25"/>
          <p:cNvSpPr txBox="1"/>
          <p:nvPr/>
        </p:nvSpPr>
        <p:spPr>
          <a:xfrm>
            <a:off x="2560138" y="1627050"/>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212" name="Google Shape;212;p25"/>
          <p:cNvSpPr txBox="1"/>
          <p:nvPr/>
        </p:nvSpPr>
        <p:spPr>
          <a:xfrm>
            <a:off x="2125363" y="1939175"/>
            <a:ext cx="2688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280550" y="12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latin typeface="Comic Sans MS"/>
                <a:ea typeface="Comic Sans MS"/>
                <a:cs typeface="Comic Sans MS"/>
                <a:sym typeface="Comic Sans MS"/>
              </a:rPr>
              <a:t>Algorithm 2: Modified Hybrid Search</a:t>
            </a:r>
            <a:endParaRPr b="1" sz="2500">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2500">
              <a:latin typeface="Comic Sans MS"/>
              <a:ea typeface="Comic Sans MS"/>
              <a:cs typeface="Comic Sans MS"/>
              <a:sym typeface="Comic Sans MS"/>
            </a:endParaRPr>
          </a:p>
          <a:p>
            <a:pPr indent="0" lvl="0" marL="0" rtl="0" algn="l">
              <a:spcBef>
                <a:spcPts val="0"/>
              </a:spcBef>
              <a:spcAft>
                <a:spcPts val="0"/>
              </a:spcAft>
              <a:buNone/>
            </a:pPr>
            <a:r>
              <a:t/>
            </a:r>
            <a:endParaRPr sz="2500">
              <a:latin typeface="Comic Sans MS"/>
              <a:ea typeface="Comic Sans MS"/>
              <a:cs typeface="Comic Sans MS"/>
              <a:sym typeface="Comic Sans MS"/>
            </a:endParaRPr>
          </a:p>
        </p:txBody>
      </p:sp>
      <p:sp>
        <p:nvSpPr>
          <p:cNvPr id="218" name="Google Shape;218;p26"/>
          <p:cNvSpPr txBox="1"/>
          <p:nvPr>
            <p:ph idx="1" type="body"/>
          </p:nvPr>
        </p:nvSpPr>
        <p:spPr>
          <a:xfrm>
            <a:off x="292950" y="965500"/>
            <a:ext cx="8558100" cy="374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omic Sans MS"/>
              <a:buChar char="❖"/>
            </a:pPr>
            <a:r>
              <a:rPr b="1" lang="en" sz="1300">
                <a:solidFill>
                  <a:srgbClr val="000000"/>
                </a:solidFill>
                <a:latin typeface="Comic Sans MS"/>
                <a:ea typeface="Comic Sans MS"/>
                <a:cs typeface="Comic Sans MS"/>
                <a:sym typeface="Comic Sans MS"/>
              </a:rPr>
              <a:t>N</a:t>
            </a:r>
            <a:r>
              <a:rPr lang="en" sz="1300">
                <a:solidFill>
                  <a:srgbClr val="000000"/>
                </a:solidFill>
                <a:latin typeface="Comic Sans MS"/>
                <a:ea typeface="Comic Sans MS"/>
                <a:cs typeface="Comic Sans MS"/>
                <a:sym typeface="Comic Sans MS"/>
              </a:rPr>
              <a:t> = 10</a:t>
            </a:r>
            <a:endParaRPr sz="1300">
              <a:solidFill>
                <a:srgbClr val="000000"/>
              </a:solidFill>
              <a:latin typeface="Comic Sans MS"/>
              <a:ea typeface="Comic Sans MS"/>
              <a:cs typeface="Comic Sans MS"/>
              <a:sym typeface="Comic Sans MS"/>
            </a:endParaRPr>
          </a:p>
          <a:p>
            <a:pPr indent="-311150" lvl="0" marL="457200" rtl="0" algn="l">
              <a:spcBef>
                <a:spcPts val="0"/>
              </a:spcBef>
              <a:spcAft>
                <a:spcPts val="0"/>
              </a:spcAft>
              <a:buClr>
                <a:srgbClr val="000000"/>
              </a:buClr>
              <a:buSzPts val="1300"/>
              <a:buFont typeface="Comic Sans MS"/>
              <a:buChar char="❖"/>
            </a:pPr>
            <a:r>
              <a:rPr b="1" lang="en" sz="1300">
                <a:solidFill>
                  <a:srgbClr val="000000"/>
                </a:solidFill>
                <a:latin typeface="Comic Sans MS"/>
                <a:ea typeface="Comic Sans MS"/>
                <a:cs typeface="Comic Sans MS"/>
                <a:sym typeface="Comic Sans MS"/>
              </a:rPr>
              <a:t>Cutoff</a:t>
            </a:r>
            <a:r>
              <a:rPr lang="en" sz="1300">
                <a:solidFill>
                  <a:srgbClr val="000000"/>
                </a:solidFill>
                <a:latin typeface="Comic Sans MS"/>
                <a:ea typeface="Comic Sans MS"/>
                <a:cs typeface="Comic Sans MS"/>
                <a:sym typeface="Comic Sans MS"/>
              </a:rPr>
              <a:t> = Ceil(</a:t>
            </a:r>
            <a:r>
              <a:rPr b="1" lang="en" sz="1300">
                <a:solidFill>
                  <a:srgbClr val="000000"/>
                </a:solidFill>
                <a:latin typeface="Comic Sans MS"/>
                <a:ea typeface="Comic Sans MS"/>
                <a:cs typeface="Comic Sans MS"/>
                <a:sym typeface="Comic Sans MS"/>
              </a:rPr>
              <a:t>N</a:t>
            </a:r>
            <a:r>
              <a:rPr lang="en" sz="1300">
                <a:solidFill>
                  <a:srgbClr val="000000"/>
                </a:solidFill>
                <a:latin typeface="Comic Sans MS"/>
                <a:ea typeface="Comic Sans MS"/>
                <a:cs typeface="Comic Sans MS"/>
                <a:sym typeface="Comic Sans MS"/>
              </a:rPr>
              <a:t>/e) = 4th element (</a:t>
            </a:r>
            <a:r>
              <a:rPr i="1" lang="en" sz="1100">
                <a:solidFill>
                  <a:srgbClr val="000000"/>
                </a:solidFill>
                <a:latin typeface="Comic Sans MS"/>
                <a:ea typeface="Comic Sans MS"/>
                <a:cs typeface="Comic Sans MS"/>
                <a:sym typeface="Comic Sans MS"/>
              </a:rPr>
              <a:t>Secretary Problem</a:t>
            </a:r>
            <a:r>
              <a:rPr lang="en" sz="1300">
                <a:solidFill>
                  <a:srgbClr val="000000"/>
                </a:solidFill>
                <a:latin typeface="Comic Sans MS"/>
                <a:ea typeface="Comic Sans MS"/>
                <a:cs typeface="Comic Sans MS"/>
                <a:sym typeface="Comic Sans MS"/>
              </a:rPr>
              <a:t>)</a:t>
            </a:r>
            <a:endParaRPr sz="1300">
              <a:solidFill>
                <a:srgbClr val="000000"/>
              </a:solidFill>
              <a:latin typeface="Comic Sans MS"/>
              <a:ea typeface="Comic Sans MS"/>
              <a:cs typeface="Comic Sans MS"/>
              <a:sym typeface="Comic Sans MS"/>
            </a:endParaRPr>
          </a:p>
          <a:p>
            <a:pPr indent="-311150" lvl="0" marL="457200" rtl="0" algn="l">
              <a:spcBef>
                <a:spcPts val="0"/>
              </a:spcBef>
              <a:spcAft>
                <a:spcPts val="0"/>
              </a:spcAft>
              <a:buClr>
                <a:srgbClr val="000000"/>
              </a:buClr>
              <a:buSzPts val="1300"/>
              <a:buFont typeface="Comic Sans MS"/>
              <a:buChar char="❖"/>
            </a:pPr>
            <a:r>
              <a:rPr b="1" lang="en" sz="1300">
                <a:solidFill>
                  <a:srgbClr val="000000"/>
                </a:solidFill>
                <a:latin typeface="Comic Sans MS"/>
                <a:ea typeface="Comic Sans MS"/>
                <a:cs typeface="Comic Sans MS"/>
                <a:sym typeface="Comic Sans MS"/>
              </a:rPr>
              <a:t>Decider</a:t>
            </a:r>
            <a:r>
              <a:rPr lang="en" sz="1300">
                <a:solidFill>
                  <a:srgbClr val="000000"/>
                </a:solidFill>
                <a:latin typeface="Comic Sans MS"/>
                <a:ea typeface="Comic Sans MS"/>
                <a:cs typeface="Comic Sans MS"/>
                <a:sym typeface="Comic Sans MS"/>
              </a:rPr>
              <a:t> = </a:t>
            </a:r>
            <a:r>
              <a:rPr b="1" lang="en" sz="1300">
                <a:solidFill>
                  <a:srgbClr val="000000"/>
                </a:solidFill>
                <a:latin typeface="Comic Sans MS"/>
                <a:ea typeface="Comic Sans MS"/>
                <a:cs typeface="Comic Sans MS"/>
                <a:sym typeface="Comic Sans MS"/>
              </a:rPr>
              <a:t>Cutoff</a:t>
            </a:r>
            <a:r>
              <a:rPr lang="en" sz="1300">
                <a:solidFill>
                  <a:srgbClr val="000000"/>
                </a:solidFill>
                <a:latin typeface="Comic Sans MS"/>
                <a:ea typeface="Comic Sans MS"/>
                <a:cs typeface="Comic Sans MS"/>
                <a:sym typeface="Comic Sans MS"/>
              </a:rPr>
              <a:t> + 1 = 5th element</a:t>
            </a:r>
            <a:endParaRPr sz="1300">
              <a:solidFill>
                <a:srgbClr val="000000"/>
              </a:solidFill>
              <a:latin typeface="Comic Sans MS"/>
              <a:ea typeface="Comic Sans MS"/>
              <a:cs typeface="Comic Sans MS"/>
              <a:sym typeface="Comic Sans MS"/>
            </a:endParaRPr>
          </a:p>
          <a:p>
            <a:pPr indent="0" lvl="0" marL="0" rtl="0" algn="l">
              <a:spcBef>
                <a:spcPts val="1600"/>
              </a:spcBef>
              <a:spcAft>
                <a:spcPts val="0"/>
              </a:spcAft>
              <a:buNone/>
            </a:pPr>
            <a:r>
              <a:t/>
            </a:r>
            <a:endParaRPr>
              <a:solidFill>
                <a:srgbClr val="000000"/>
              </a:solidFill>
              <a:latin typeface="Comic Sans MS"/>
              <a:ea typeface="Comic Sans MS"/>
              <a:cs typeface="Comic Sans MS"/>
              <a:sym typeface="Comic Sans MS"/>
            </a:endParaRPr>
          </a:p>
          <a:p>
            <a:pPr indent="-304800" lvl="0" marL="457200" rtl="0" algn="l">
              <a:spcBef>
                <a:spcPts val="1600"/>
              </a:spcBef>
              <a:spcAft>
                <a:spcPts val="0"/>
              </a:spcAft>
              <a:buClr>
                <a:srgbClr val="000000"/>
              </a:buClr>
              <a:buSzPts val="1200"/>
              <a:buFont typeface="Comic Sans MS"/>
              <a:buChar char="❖"/>
            </a:pPr>
            <a:r>
              <a:rPr lang="en" sz="1200" u="sng">
                <a:solidFill>
                  <a:srgbClr val="000000"/>
                </a:solidFill>
                <a:latin typeface="Comic Sans MS"/>
                <a:ea typeface="Comic Sans MS"/>
                <a:cs typeface="Comic Sans MS"/>
                <a:sym typeface="Comic Sans MS"/>
              </a:rPr>
              <a:t>Case 1:</a:t>
            </a:r>
            <a:r>
              <a:rPr lang="en" sz="1200">
                <a:solidFill>
                  <a:srgbClr val="000000"/>
                </a:solidFill>
                <a:latin typeface="Comic Sans MS"/>
                <a:ea typeface="Comic Sans MS"/>
                <a:cs typeface="Comic Sans MS"/>
                <a:sym typeface="Comic Sans MS"/>
              </a:rPr>
              <a:t> Actual distance &lt; next euclidean distance</a:t>
            </a:r>
            <a:endParaRPr sz="1200">
              <a:solidFill>
                <a:srgbClr val="000000"/>
              </a:solidFill>
              <a:latin typeface="Comic Sans MS"/>
              <a:ea typeface="Comic Sans MS"/>
              <a:cs typeface="Comic Sans MS"/>
              <a:sym typeface="Comic Sans MS"/>
            </a:endParaRPr>
          </a:p>
          <a:p>
            <a:pPr indent="-298450" lvl="1" marL="914400" rtl="0" algn="l">
              <a:spcBef>
                <a:spcPts val="0"/>
              </a:spcBef>
              <a:spcAft>
                <a:spcPts val="0"/>
              </a:spcAft>
              <a:buClr>
                <a:srgbClr val="000000"/>
              </a:buClr>
              <a:buSzPts val="1100"/>
              <a:buFont typeface="Comic Sans MS"/>
              <a:buChar char="➢"/>
            </a:pPr>
            <a:r>
              <a:rPr lang="en" sz="1100">
                <a:solidFill>
                  <a:srgbClr val="000000"/>
                </a:solidFill>
                <a:latin typeface="Comic Sans MS"/>
                <a:ea typeface="Comic Sans MS"/>
                <a:cs typeface="Comic Sans MS"/>
                <a:sym typeface="Comic Sans MS"/>
              </a:rPr>
              <a:t>No. of queries = 2 = 80% reduction</a:t>
            </a:r>
            <a:endParaRPr sz="1100">
              <a:solidFill>
                <a:srgbClr val="000000"/>
              </a:solidFill>
              <a:latin typeface="Comic Sans MS"/>
              <a:ea typeface="Comic Sans MS"/>
              <a:cs typeface="Comic Sans MS"/>
              <a:sym typeface="Comic Sans MS"/>
            </a:endParaRPr>
          </a:p>
          <a:p>
            <a:pPr indent="0" lvl="0" marL="457200" rtl="0" algn="l">
              <a:spcBef>
                <a:spcPts val="1600"/>
              </a:spcBef>
              <a:spcAft>
                <a:spcPts val="0"/>
              </a:spcAft>
              <a:buNone/>
            </a:pPr>
            <a:r>
              <a:t/>
            </a:r>
            <a:endParaRPr>
              <a:solidFill>
                <a:srgbClr val="000000"/>
              </a:solidFill>
              <a:latin typeface="Comic Sans MS"/>
              <a:ea typeface="Comic Sans MS"/>
              <a:cs typeface="Comic Sans MS"/>
              <a:sym typeface="Comic Sans MS"/>
            </a:endParaRPr>
          </a:p>
          <a:p>
            <a:pPr indent="-304800" lvl="0" marL="457200" rtl="0" algn="l">
              <a:spcBef>
                <a:spcPts val="1600"/>
              </a:spcBef>
              <a:spcAft>
                <a:spcPts val="0"/>
              </a:spcAft>
              <a:buClr>
                <a:srgbClr val="000000"/>
              </a:buClr>
              <a:buSzPts val="1200"/>
              <a:buFont typeface="Comic Sans MS"/>
              <a:buChar char="❖"/>
            </a:pPr>
            <a:r>
              <a:rPr lang="en" sz="1200" u="sng">
                <a:solidFill>
                  <a:srgbClr val="000000"/>
                </a:solidFill>
                <a:latin typeface="Comic Sans MS"/>
                <a:ea typeface="Comic Sans MS"/>
                <a:cs typeface="Comic Sans MS"/>
                <a:sym typeface="Comic Sans MS"/>
              </a:rPr>
              <a:t>Case 2: </a:t>
            </a:r>
            <a:r>
              <a:rPr lang="en" sz="1200">
                <a:solidFill>
                  <a:srgbClr val="000000"/>
                </a:solidFill>
                <a:latin typeface="Comic Sans MS"/>
                <a:ea typeface="Comic Sans MS"/>
                <a:cs typeface="Comic Sans MS"/>
                <a:sym typeface="Comic Sans MS"/>
              </a:rPr>
              <a:t>Min pair &lt; or &gt; Decider</a:t>
            </a:r>
            <a:endParaRPr sz="1200">
              <a:solidFill>
                <a:srgbClr val="000000"/>
              </a:solidFill>
              <a:latin typeface="Comic Sans MS"/>
              <a:ea typeface="Comic Sans MS"/>
              <a:cs typeface="Comic Sans MS"/>
              <a:sym typeface="Comic Sans MS"/>
            </a:endParaRPr>
          </a:p>
          <a:p>
            <a:pPr indent="-298450" lvl="1" marL="914400" rtl="0" algn="l">
              <a:spcBef>
                <a:spcPts val="0"/>
              </a:spcBef>
              <a:spcAft>
                <a:spcPts val="0"/>
              </a:spcAft>
              <a:buClr>
                <a:srgbClr val="000000"/>
              </a:buClr>
              <a:buSzPts val="1100"/>
              <a:buFont typeface="Comic Sans MS"/>
              <a:buChar char="➢"/>
            </a:pPr>
            <a:r>
              <a:rPr lang="en" sz="1100">
                <a:solidFill>
                  <a:srgbClr val="000000"/>
                </a:solidFill>
                <a:latin typeface="Comic Sans MS"/>
                <a:ea typeface="Comic Sans MS"/>
                <a:cs typeface="Comic Sans MS"/>
                <a:sym typeface="Comic Sans MS"/>
              </a:rPr>
              <a:t>No. of queries = 5 = 50% Reduction</a:t>
            </a:r>
            <a:endParaRPr sz="1100">
              <a:solidFill>
                <a:srgbClr val="000000"/>
              </a:solidFill>
              <a:latin typeface="Comic Sans MS"/>
              <a:ea typeface="Comic Sans MS"/>
              <a:cs typeface="Comic Sans MS"/>
              <a:sym typeface="Comic Sans MS"/>
            </a:endParaRPr>
          </a:p>
        </p:txBody>
      </p:sp>
      <p:pic>
        <p:nvPicPr>
          <p:cNvPr id="219" name="Google Shape;219;p26"/>
          <p:cNvPicPr preferRelativeResize="0"/>
          <p:nvPr/>
        </p:nvPicPr>
        <p:blipFill>
          <a:blip r:embed="rId3">
            <a:alphaModFix/>
          </a:blip>
          <a:stretch>
            <a:fillRect/>
          </a:stretch>
        </p:blipFill>
        <p:spPr>
          <a:xfrm>
            <a:off x="5030675" y="1451775"/>
            <a:ext cx="3658599" cy="2239950"/>
          </a:xfrm>
          <a:prstGeom prst="rect">
            <a:avLst/>
          </a:prstGeom>
          <a:noFill/>
          <a:ln>
            <a:noFill/>
          </a:ln>
        </p:spPr>
      </p:pic>
      <p:sp>
        <p:nvSpPr>
          <p:cNvPr id="220" name="Google Shape;220;p26"/>
          <p:cNvSpPr txBox="1"/>
          <p:nvPr/>
        </p:nvSpPr>
        <p:spPr>
          <a:xfrm>
            <a:off x="3820450" y="1542750"/>
            <a:ext cx="12438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t>Sorted travel-time on Euclidean Dist.:</a:t>
            </a:r>
            <a:endParaRPr i="1" sz="1000"/>
          </a:p>
        </p:txBody>
      </p:sp>
      <p:sp>
        <p:nvSpPr>
          <p:cNvPr id="221" name="Google Shape;221;p26"/>
          <p:cNvSpPr txBox="1"/>
          <p:nvPr/>
        </p:nvSpPr>
        <p:spPr>
          <a:xfrm>
            <a:off x="3126900" y="2462300"/>
            <a:ext cx="19371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t>Case 1:</a:t>
            </a:r>
            <a:endParaRPr i="1" sz="1000"/>
          </a:p>
        </p:txBody>
      </p:sp>
      <p:sp>
        <p:nvSpPr>
          <p:cNvPr id="222" name="Google Shape;222;p26"/>
          <p:cNvSpPr txBox="1"/>
          <p:nvPr/>
        </p:nvSpPr>
        <p:spPr>
          <a:xfrm>
            <a:off x="4232400" y="3251050"/>
            <a:ext cx="8316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t>Case 2:</a:t>
            </a:r>
            <a:endParaRPr i="1" sz="1000"/>
          </a:p>
        </p:txBody>
      </p:sp>
      <p:sp>
        <p:nvSpPr>
          <p:cNvPr id="223" name="Google Shape;223;p26"/>
          <p:cNvSpPr/>
          <p:nvPr/>
        </p:nvSpPr>
        <p:spPr>
          <a:xfrm>
            <a:off x="5481425" y="2502800"/>
            <a:ext cx="224100" cy="236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txBox="1"/>
          <p:nvPr/>
        </p:nvSpPr>
        <p:spPr>
          <a:xfrm>
            <a:off x="6515400" y="3568750"/>
            <a:ext cx="3675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a:t>
            </a:r>
            <a:endParaRPr/>
          </a:p>
        </p:txBody>
      </p:sp>
      <p:sp>
        <p:nvSpPr>
          <p:cNvPr id="225" name="Google Shape;225;p26"/>
          <p:cNvSpPr/>
          <p:nvPr/>
        </p:nvSpPr>
        <p:spPr>
          <a:xfrm>
            <a:off x="5113925" y="4044675"/>
            <a:ext cx="3240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60</a:t>
            </a:r>
            <a:endParaRPr sz="900"/>
          </a:p>
        </p:txBody>
      </p:sp>
      <p:sp>
        <p:nvSpPr>
          <p:cNvPr id="226" name="Google Shape;226;p26"/>
          <p:cNvSpPr/>
          <p:nvPr/>
        </p:nvSpPr>
        <p:spPr>
          <a:xfrm>
            <a:off x="7206900" y="4044675"/>
            <a:ext cx="3240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5437925"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55</a:t>
            </a:r>
            <a:endParaRPr sz="1000"/>
          </a:p>
        </p:txBody>
      </p:sp>
      <p:sp>
        <p:nvSpPr>
          <p:cNvPr id="228" name="Google Shape;228;p26"/>
          <p:cNvSpPr/>
          <p:nvPr/>
        </p:nvSpPr>
        <p:spPr>
          <a:xfrm>
            <a:off x="5805425"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63</a:t>
            </a:r>
            <a:endParaRPr sz="1100"/>
          </a:p>
        </p:txBody>
      </p:sp>
      <p:sp>
        <p:nvSpPr>
          <p:cNvPr id="229" name="Google Shape;229;p26"/>
          <p:cNvSpPr/>
          <p:nvPr/>
        </p:nvSpPr>
        <p:spPr>
          <a:xfrm>
            <a:off x="6172925"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65</a:t>
            </a:r>
            <a:endParaRPr sz="1000"/>
          </a:p>
        </p:txBody>
      </p:sp>
      <p:sp>
        <p:nvSpPr>
          <p:cNvPr id="230" name="Google Shape;230;p26"/>
          <p:cNvSpPr/>
          <p:nvPr/>
        </p:nvSpPr>
        <p:spPr>
          <a:xfrm>
            <a:off x="6515400"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52</a:t>
            </a:r>
            <a:endParaRPr sz="1000"/>
          </a:p>
        </p:txBody>
      </p:sp>
      <p:sp>
        <p:nvSpPr>
          <p:cNvPr id="231" name="Google Shape;231;p26"/>
          <p:cNvSpPr/>
          <p:nvPr/>
        </p:nvSpPr>
        <p:spPr>
          <a:xfrm>
            <a:off x="6839400"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7530900" y="4044675"/>
            <a:ext cx="3240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7854900" y="4044675"/>
            <a:ext cx="3675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222400" y="4044675"/>
            <a:ext cx="324000" cy="2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6"/>
          <p:cNvCxnSpPr/>
          <p:nvPr/>
        </p:nvCxnSpPr>
        <p:spPr>
          <a:xfrm flipH="1">
            <a:off x="6503013" y="3759225"/>
            <a:ext cx="6300" cy="844500"/>
          </a:xfrm>
          <a:prstGeom prst="straightConnector1">
            <a:avLst/>
          </a:prstGeom>
          <a:noFill/>
          <a:ln cap="flat" cmpd="sng" w="19050">
            <a:solidFill>
              <a:srgbClr val="FF0000"/>
            </a:solidFill>
            <a:prstDash val="solid"/>
            <a:round/>
            <a:headEnd len="med" w="med" type="none"/>
            <a:tailEnd len="med" w="med" type="none"/>
          </a:ln>
        </p:spPr>
      </p:cxnSp>
      <p:sp>
        <p:nvSpPr>
          <p:cNvPr id="236" name="Google Shape;236;p26"/>
          <p:cNvSpPr/>
          <p:nvPr/>
        </p:nvSpPr>
        <p:spPr>
          <a:xfrm>
            <a:off x="6562313" y="4063125"/>
            <a:ext cx="224100" cy="236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5481425" y="4063125"/>
            <a:ext cx="224100" cy="236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174825" y="2520875"/>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5180763" y="3327700"/>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5865513" y="3327700"/>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6209413" y="3327700"/>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6553313" y="3327700"/>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5174813" y="4099275"/>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5897213" y="4099275"/>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246013" y="4099275"/>
            <a:ext cx="183900" cy="1644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5469550" y="2484725"/>
            <a:ext cx="268800" cy="2736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5447675" y="4063125"/>
            <a:ext cx="268800" cy="23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6539950" y="4063125"/>
            <a:ext cx="268800" cy="23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6"/>
          <p:cNvPicPr preferRelativeResize="0"/>
          <p:nvPr/>
        </p:nvPicPr>
        <p:blipFill>
          <a:blip r:embed="rId4">
            <a:alphaModFix/>
          </a:blip>
          <a:stretch>
            <a:fillRect/>
          </a:stretch>
        </p:blipFill>
        <p:spPr>
          <a:xfrm>
            <a:off x="5479900" y="3279550"/>
            <a:ext cx="268800" cy="273600"/>
          </a:xfrm>
          <a:prstGeom prst="rect">
            <a:avLst/>
          </a:prstGeom>
          <a:noFill/>
          <a:ln>
            <a:noFill/>
          </a:ln>
        </p:spPr>
      </p:pic>
      <p:sp>
        <p:nvSpPr>
          <p:cNvPr id="250" name="Google Shape;250;p26"/>
          <p:cNvSpPr/>
          <p:nvPr/>
        </p:nvSpPr>
        <p:spPr>
          <a:xfrm>
            <a:off x="5503050" y="3283138"/>
            <a:ext cx="224100" cy="236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5480700" y="3273926"/>
            <a:ext cx="268800" cy="2736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alculating the distance - Machine Learning with Swift" id="252" name="Google Shape;252;p26"/>
          <p:cNvPicPr preferRelativeResize="0"/>
          <p:nvPr/>
        </p:nvPicPr>
        <p:blipFill>
          <a:blip r:embed="rId5">
            <a:alphaModFix/>
          </a:blip>
          <a:stretch>
            <a:fillRect/>
          </a:stretch>
        </p:blipFill>
        <p:spPr>
          <a:xfrm>
            <a:off x="433625" y="1039475"/>
            <a:ext cx="4563699" cy="36347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311700" y="102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Comic Sans MS"/>
                <a:ea typeface="Comic Sans MS"/>
                <a:cs typeface="Comic Sans MS"/>
                <a:sym typeface="Comic Sans MS"/>
              </a:rPr>
              <a:t>Any Proof? </a:t>
            </a:r>
            <a:r>
              <a:rPr b="1" lang="en" sz="2700">
                <a:latin typeface="Comic Sans MS"/>
                <a:ea typeface="Comic Sans MS"/>
                <a:cs typeface="Comic Sans MS"/>
                <a:sym typeface="Comic Sans MS"/>
              </a:rPr>
              <a:t>-I: </a:t>
            </a:r>
            <a:r>
              <a:rPr b="1" lang="en" sz="1800">
                <a:latin typeface="Comic Sans MS"/>
                <a:ea typeface="Comic Sans MS"/>
                <a:cs typeface="Comic Sans MS"/>
                <a:sym typeface="Comic Sans MS"/>
              </a:rPr>
              <a:t>Comparison b/w searches</a:t>
            </a:r>
            <a:endParaRPr b="1" sz="1800">
              <a:latin typeface="Comic Sans MS"/>
              <a:ea typeface="Comic Sans MS"/>
              <a:cs typeface="Comic Sans MS"/>
              <a:sym typeface="Comic Sans MS"/>
            </a:endParaRPr>
          </a:p>
        </p:txBody>
      </p:sp>
      <p:sp>
        <p:nvSpPr>
          <p:cNvPr id="258" name="Google Shape;258;p27"/>
          <p:cNvSpPr txBox="1"/>
          <p:nvPr>
            <p:ph idx="1" type="body"/>
          </p:nvPr>
        </p:nvSpPr>
        <p:spPr>
          <a:xfrm>
            <a:off x="311700" y="832650"/>
            <a:ext cx="8520600" cy="128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omic Sans MS"/>
              <a:buChar char="❖"/>
            </a:pPr>
            <a:r>
              <a:rPr lang="en" sz="1300">
                <a:solidFill>
                  <a:srgbClr val="000000"/>
                </a:solidFill>
                <a:latin typeface="Comic Sans MS"/>
                <a:ea typeface="Comic Sans MS"/>
                <a:cs typeface="Comic Sans MS"/>
                <a:sym typeface="Comic Sans MS"/>
              </a:rPr>
              <a:t>Modified Hybrid Search outperforms the traditional Exhaustive Search and Hybrid Search</a:t>
            </a:r>
            <a:endParaRPr sz="1300">
              <a:solidFill>
                <a:srgbClr val="000000"/>
              </a:solidFill>
              <a:latin typeface="Comic Sans MS"/>
              <a:ea typeface="Comic Sans MS"/>
              <a:cs typeface="Comic Sans MS"/>
              <a:sym typeface="Comic Sans MS"/>
            </a:endParaRPr>
          </a:p>
          <a:p>
            <a:pPr indent="-311150" lvl="1" marL="1371600" rtl="0" algn="l">
              <a:spcBef>
                <a:spcPts val="0"/>
              </a:spcBef>
              <a:spcAft>
                <a:spcPts val="0"/>
              </a:spcAft>
              <a:buClr>
                <a:srgbClr val="000000"/>
              </a:buClr>
              <a:buSzPts val="1300"/>
              <a:buChar char="➢"/>
            </a:pPr>
            <a:r>
              <a:rPr lang="en" sz="1300">
                <a:solidFill>
                  <a:srgbClr val="000000"/>
                </a:solidFill>
                <a:latin typeface="Comic Sans MS"/>
                <a:ea typeface="Comic Sans MS"/>
                <a:cs typeface="Comic Sans MS"/>
                <a:sym typeface="Comic Sans MS"/>
              </a:rPr>
              <a:t>with a </a:t>
            </a:r>
            <a:r>
              <a:rPr b="1" lang="en" sz="1300">
                <a:solidFill>
                  <a:srgbClr val="000000"/>
                </a:solidFill>
                <a:latin typeface="Comic Sans MS"/>
                <a:ea typeface="Comic Sans MS"/>
                <a:cs typeface="Comic Sans MS"/>
                <a:sym typeface="Comic Sans MS"/>
              </a:rPr>
              <a:t>70.07 % reduction in queries,</a:t>
            </a:r>
            <a:r>
              <a:rPr lang="en" sz="1300">
                <a:solidFill>
                  <a:srgbClr val="000000"/>
                </a:solidFill>
                <a:latin typeface="Comic Sans MS"/>
                <a:ea typeface="Comic Sans MS"/>
                <a:cs typeface="Comic Sans MS"/>
                <a:sym typeface="Comic Sans MS"/>
              </a:rPr>
              <a:t> and </a:t>
            </a:r>
            <a:endParaRPr sz="1300">
              <a:solidFill>
                <a:srgbClr val="000000"/>
              </a:solidFill>
              <a:latin typeface="Comic Sans MS"/>
              <a:ea typeface="Comic Sans MS"/>
              <a:cs typeface="Comic Sans MS"/>
              <a:sym typeface="Comic Sans MS"/>
            </a:endParaRPr>
          </a:p>
          <a:p>
            <a:pPr indent="-311150" lvl="1" marL="1371600" rtl="0" algn="l">
              <a:spcBef>
                <a:spcPts val="0"/>
              </a:spcBef>
              <a:spcAft>
                <a:spcPts val="0"/>
              </a:spcAft>
              <a:buClr>
                <a:srgbClr val="000000"/>
              </a:buClr>
              <a:buSzPts val="1300"/>
              <a:buFont typeface="Comic Sans MS"/>
              <a:buChar char="➢"/>
            </a:pPr>
            <a:r>
              <a:rPr lang="en" sz="1300">
                <a:solidFill>
                  <a:srgbClr val="000000"/>
                </a:solidFill>
                <a:latin typeface="Comic Sans MS"/>
                <a:ea typeface="Comic Sans MS"/>
                <a:cs typeface="Comic Sans MS"/>
                <a:sym typeface="Comic Sans MS"/>
              </a:rPr>
              <a:t>is highly efficient with negligible average delay of</a:t>
            </a:r>
            <a:r>
              <a:rPr b="1" lang="en" sz="1300">
                <a:solidFill>
                  <a:srgbClr val="000000"/>
                </a:solidFill>
                <a:latin typeface="Comic Sans MS"/>
                <a:ea typeface="Comic Sans MS"/>
                <a:cs typeface="Comic Sans MS"/>
                <a:sym typeface="Comic Sans MS"/>
              </a:rPr>
              <a:t> 4.67 secs</a:t>
            </a:r>
            <a:r>
              <a:rPr lang="en" sz="1300">
                <a:solidFill>
                  <a:srgbClr val="000000"/>
                </a:solidFill>
                <a:latin typeface="Comic Sans MS"/>
                <a:ea typeface="Comic Sans MS"/>
                <a:cs typeface="Comic Sans MS"/>
                <a:sym typeface="Comic Sans MS"/>
              </a:rPr>
              <a:t>.</a:t>
            </a:r>
            <a:endParaRPr sz="1300">
              <a:solidFill>
                <a:srgbClr val="000000"/>
              </a:solidFill>
              <a:latin typeface="Comic Sans MS"/>
              <a:ea typeface="Comic Sans MS"/>
              <a:cs typeface="Comic Sans MS"/>
              <a:sym typeface="Comic Sans MS"/>
            </a:endParaRPr>
          </a:p>
        </p:txBody>
      </p:sp>
      <p:pic>
        <p:nvPicPr>
          <p:cNvPr id="259" name="Google Shape;259;p27"/>
          <p:cNvPicPr preferRelativeResize="0"/>
          <p:nvPr/>
        </p:nvPicPr>
        <p:blipFill>
          <a:blip r:embed="rId3">
            <a:alphaModFix/>
          </a:blip>
          <a:stretch>
            <a:fillRect/>
          </a:stretch>
        </p:blipFill>
        <p:spPr>
          <a:xfrm>
            <a:off x="988163" y="1901550"/>
            <a:ext cx="7167675" cy="295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311700" y="96200"/>
            <a:ext cx="8707200" cy="8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Comic Sans MS"/>
                <a:ea typeface="Comic Sans MS"/>
                <a:cs typeface="Comic Sans MS"/>
                <a:sym typeface="Comic Sans MS"/>
              </a:rPr>
              <a:t>Proof</a:t>
            </a:r>
            <a:r>
              <a:rPr b="1" lang="en" sz="2500">
                <a:latin typeface="Comic Sans MS"/>
                <a:ea typeface="Comic Sans MS"/>
                <a:cs typeface="Comic Sans MS"/>
                <a:sym typeface="Comic Sans MS"/>
              </a:rPr>
              <a:t>-II: </a:t>
            </a:r>
            <a:r>
              <a:rPr b="1" lang="en" sz="1600">
                <a:latin typeface="Comic Sans MS"/>
                <a:ea typeface="Comic Sans MS"/>
                <a:cs typeface="Comic Sans MS"/>
                <a:sym typeface="Comic Sans MS"/>
              </a:rPr>
              <a:t>Multi-Class System Equilibrium V.S. Single-Class User Equilibrium</a:t>
            </a:r>
            <a:endParaRPr b="1" sz="1600">
              <a:latin typeface="Comic Sans MS"/>
              <a:ea typeface="Comic Sans MS"/>
              <a:cs typeface="Comic Sans MS"/>
              <a:sym typeface="Comic Sans MS"/>
            </a:endParaRPr>
          </a:p>
          <a:p>
            <a:pPr indent="0" lvl="0" marL="0" rtl="0" algn="l">
              <a:spcBef>
                <a:spcPts val="0"/>
              </a:spcBef>
              <a:spcAft>
                <a:spcPts val="0"/>
              </a:spcAft>
              <a:buNone/>
            </a:pPr>
            <a:r>
              <a:rPr b="1" lang="en" sz="2500">
                <a:latin typeface="Comic Sans MS"/>
                <a:ea typeface="Comic Sans MS"/>
                <a:cs typeface="Comic Sans MS"/>
                <a:sym typeface="Comic Sans MS"/>
              </a:rPr>
              <a:t> </a:t>
            </a:r>
            <a:endParaRPr b="1" sz="2500">
              <a:latin typeface="Comic Sans MS"/>
              <a:ea typeface="Comic Sans MS"/>
              <a:cs typeface="Comic Sans MS"/>
              <a:sym typeface="Comic Sans MS"/>
            </a:endParaRPr>
          </a:p>
        </p:txBody>
      </p:sp>
      <p:sp>
        <p:nvSpPr>
          <p:cNvPr id="265" name="Google Shape;265;p28"/>
          <p:cNvSpPr txBox="1"/>
          <p:nvPr>
            <p:ph idx="1" type="body"/>
          </p:nvPr>
        </p:nvSpPr>
        <p:spPr>
          <a:xfrm>
            <a:off x="311700" y="853325"/>
            <a:ext cx="8520600" cy="371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omic Sans MS"/>
              <a:buChar char="❖"/>
            </a:pPr>
            <a:r>
              <a:rPr lang="en" sz="1300" u="sng">
                <a:solidFill>
                  <a:srgbClr val="000000"/>
                </a:solidFill>
                <a:latin typeface="Comic Sans MS"/>
                <a:ea typeface="Comic Sans MS"/>
                <a:cs typeface="Comic Sans MS"/>
                <a:sym typeface="Comic Sans MS"/>
              </a:rPr>
              <a:t>Waiting Queue Size</a:t>
            </a:r>
            <a:r>
              <a:rPr lang="en" sz="1300" u="sng">
                <a:solidFill>
                  <a:srgbClr val="000000"/>
                </a:solidFill>
                <a:latin typeface="Comic Sans MS"/>
                <a:ea typeface="Comic Sans MS"/>
                <a:cs typeface="Comic Sans MS"/>
                <a:sym typeface="Comic Sans MS"/>
              </a:rPr>
              <a:t>: </a:t>
            </a:r>
            <a:endParaRPr sz="1300" u="sng">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b="1" lang="en" sz="1200">
                <a:solidFill>
                  <a:srgbClr val="000000"/>
                </a:solidFill>
                <a:latin typeface="Comic Sans MS"/>
                <a:ea typeface="Comic Sans MS"/>
                <a:cs typeface="Comic Sans MS"/>
                <a:sym typeface="Comic Sans MS"/>
              </a:rPr>
              <a:t>0% congestion rate</a:t>
            </a:r>
            <a:r>
              <a:rPr lang="en" sz="1200">
                <a:solidFill>
                  <a:srgbClr val="000000"/>
                </a:solidFill>
                <a:latin typeface="Comic Sans MS"/>
                <a:ea typeface="Comic Sans MS"/>
                <a:cs typeface="Comic Sans MS"/>
                <a:sym typeface="Comic Sans MS"/>
              </a:rPr>
              <a:t> at all times with better road network utilization. </a:t>
            </a:r>
            <a:endParaRPr sz="12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Char char="➢"/>
            </a:pPr>
            <a:r>
              <a:rPr lang="en" sz="1200">
                <a:solidFill>
                  <a:srgbClr val="000000"/>
                </a:solidFill>
                <a:latin typeface="Comic Sans MS"/>
                <a:ea typeface="Comic Sans MS"/>
                <a:cs typeface="Comic Sans MS"/>
                <a:sym typeface="Comic Sans MS"/>
              </a:rPr>
              <a:t>% Average Waiting Queue Size Reduction = </a:t>
            </a:r>
            <a:r>
              <a:rPr b="1" lang="en" sz="1200">
                <a:solidFill>
                  <a:srgbClr val="000000"/>
                </a:solidFill>
                <a:latin typeface="Comic Sans MS"/>
                <a:ea typeface="Comic Sans MS"/>
                <a:cs typeface="Comic Sans MS"/>
                <a:sym typeface="Comic Sans MS"/>
              </a:rPr>
              <a:t>74.26%</a:t>
            </a:r>
            <a:endParaRPr b="1" sz="1200">
              <a:solidFill>
                <a:srgbClr val="000000"/>
              </a:solidFill>
              <a:latin typeface="Comic Sans MS"/>
              <a:ea typeface="Comic Sans MS"/>
              <a:cs typeface="Comic Sans MS"/>
              <a:sym typeface="Comic Sans MS"/>
            </a:endParaRPr>
          </a:p>
          <a:p>
            <a:pPr indent="0" lvl="0" marL="0" rtl="0" algn="l">
              <a:spcBef>
                <a:spcPts val="1600"/>
              </a:spcBef>
              <a:spcAft>
                <a:spcPts val="0"/>
              </a:spcAft>
              <a:buNone/>
            </a:pPr>
            <a:r>
              <a:t/>
            </a:r>
            <a:endParaRPr sz="1200">
              <a:solidFill>
                <a:srgbClr val="000000"/>
              </a:solidFill>
              <a:latin typeface="Comic Sans MS"/>
              <a:ea typeface="Comic Sans MS"/>
              <a:cs typeface="Comic Sans MS"/>
              <a:sym typeface="Comic Sans MS"/>
            </a:endParaRPr>
          </a:p>
          <a:p>
            <a:pPr indent="0" lvl="0" marL="0" rtl="0" algn="ctr">
              <a:spcBef>
                <a:spcPts val="1600"/>
              </a:spcBef>
              <a:spcAft>
                <a:spcPts val="1600"/>
              </a:spcAft>
              <a:buNone/>
            </a:pPr>
            <a:r>
              <a:t/>
            </a:r>
            <a:endParaRPr u="sng">
              <a:solidFill>
                <a:srgbClr val="000000"/>
              </a:solidFill>
              <a:latin typeface="Comic Sans MS"/>
              <a:ea typeface="Comic Sans MS"/>
              <a:cs typeface="Comic Sans MS"/>
              <a:sym typeface="Comic Sans MS"/>
            </a:endParaRPr>
          </a:p>
        </p:txBody>
      </p:sp>
      <p:pic>
        <p:nvPicPr>
          <p:cNvPr id="266" name="Google Shape;266;p28"/>
          <p:cNvPicPr preferRelativeResize="0"/>
          <p:nvPr/>
        </p:nvPicPr>
        <p:blipFill>
          <a:blip r:embed="rId3">
            <a:alphaModFix/>
          </a:blip>
          <a:stretch>
            <a:fillRect/>
          </a:stretch>
        </p:blipFill>
        <p:spPr>
          <a:xfrm>
            <a:off x="1345100" y="1706675"/>
            <a:ext cx="6110850" cy="343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311700" y="96200"/>
            <a:ext cx="8520600" cy="8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Comic Sans MS"/>
                <a:ea typeface="Comic Sans MS"/>
                <a:cs typeface="Comic Sans MS"/>
                <a:sym typeface="Comic Sans MS"/>
              </a:rPr>
              <a:t>Proof</a:t>
            </a:r>
            <a:r>
              <a:rPr b="1" lang="en" sz="2500">
                <a:latin typeface="Comic Sans MS"/>
                <a:ea typeface="Comic Sans MS"/>
                <a:cs typeface="Comic Sans MS"/>
                <a:sym typeface="Comic Sans MS"/>
              </a:rPr>
              <a:t>-II: </a:t>
            </a:r>
            <a:r>
              <a:rPr b="1" lang="en" sz="1600">
                <a:latin typeface="Comic Sans MS"/>
                <a:ea typeface="Comic Sans MS"/>
                <a:cs typeface="Comic Sans MS"/>
                <a:sym typeface="Comic Sans MS"/>
              </a:rPr>
              <a:t>Multi-Class System Equilibrium V.S. Single-Class User Equilibrium</a:t>
            </a:r>
            <a:endParaRPr b="1" sz="1600">
              <a:latin typeface="Comic Sans MS"/>
              <a:ea typeface="Comic Sans MS"/>
              <a:cs typeface="Comic Sans MS"/>
              <a:sym typeface="Comic Sans MS"/>
            </a:endParaRPr>
          </a:p>
          <a:p>
            <a:pPr indent="0" lvl="0" marL="0" rtl="0" algn="l">
              <a:spcBef>
                <a:spcPts val="0"/>
              </a:spcBef>
              <a:spcAft>
                <a:spcPts val="0"/>
              </a:spcAft>
              <a:buNone/>
            </a:pPr>
            <a:r>
              <a:rPr b="1" lang="en" sz="2500">
                <a:latin typeface="Comic Sans MS"/>
                <a:ea typeface="Comic Sans MS"/>
                <a:cs typeface="Comic Sans MS"/>
                <a:sym typeface="Comic Sans MS"/>
              </a:rPr>
              <a:t> </a:t>
            </a:r>
            <a:endParaRPr b="1" sz="2500">
              <a:latin typeface="Comic Sans MS"/>
              <a:ea typeface="Comic Sans MS"/>
              <a:cs typeface="Comic Sans MS"/>
              <a:sym typeface="Comic Sans MS"/>
            </a:endParaRPr>
          </a:p>
        </p:txBody>
      </p:sp>
      <p:sp>
        <p:nvSpPr>
          <p:cNvPr id="272" name="Google Shape;272;p29"/>
          <p:cNvSpPr txBox="1"/>
          <p:nvPr>
            <p:ph idx="1" type="body"/>
          </p:nvPr>
        </p:nvSpPr>
        <p:spPr>
          <a:xfrm>
            <a:off x="311700" y="814200"/>
            <a:ext cx="8520600" cy="375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omic Sans MS"/>
              <a:buChar char="❖"/>
            </a:pPr>
            <a:r>
              <a:rPr lang="en" sz="1300" u="sng">
                <a:solidFill>
                  <a:srgbClr val="000000"/>
                </a:solidFill>
                <a:latin typeface="Comic Sans MS"/>
                <a:ea typeface="Comic Sans MS"/>
                <a:cs typeface="Comic Sans MS"/>
                <a:sym typeface="Comic Sans MS"/>
              </a:rPr>
              <a:t>Flow-Time Cost: </a:t>
            </a:r>
            <a:endParaRPr sz="1300" u="sng">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Pedestrianized a very small % of the entire trip (up to 1KM). </a:t>
            </a:r>
            <a:endParaRPr sz="12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Char char="➢"/>
            </a:pPr>
            <a:r>
              <a:rPr lang="en" sz="1200">
                <a:solidFill>
                  <a:srgbClr val="000000"/>
                </a:solidFill>
                <a:latin typeface="Comic Sans MS"/>
                <a:ea typeface="Comic Sans MS"/>
                <a:cs typeface="Comic Sans MS"/>
                <a:sym typeface="Comic Sans MS"/>
              </a:rPr>
              <a:t>% Average Flow-Cost Reduction = </a:t>
            </a:r>
            <a:r>
              <a:rPr b="1" lang="en" sz="1200">
                <a:solidFill>
                  <a:srgbClr val="000000"/>
                </a:solidFill>
                <a:latin typeface="Comic Sans MS"/>
                <a:ea typeface="Comic Sans MS"/>
                <a:cs typeface="Comic Sans MS"/>
                <a:sym typeface="Comic Sans MS"/>
              </a:rPr>
              <a:t>12.13% = 33 minutes/trip</a:t>
            </a:r>
            <a:endParaRPr b="1">
              <a:solidFill>
                <a:srgbClr val="000000"/>
              </a:solidFill>
              <a:latin typeface="Comic Sans MS"/>
              <a:ea typeface="Comic Sans MS"/>
              <a:cs typeface="Comic Sans MS"/>
              <a:sym typeface="Comic Sans MS"/>
            </a:endParaRPr>
          </a:p>
          <a:p>
            <a:pPr indent="0" lvl="0" marL="0" rtl="0" algn="ctr">
              <a:spcBef>
                <a:spcPts val="1600"/>
              </a:spcBef>
              <a:spcAft>
                <a:spcPts val="1600"/>
              </a:spcAft>
              <a:buNone/>
            </a:pPr>
            <a:r>
              <a:t/>
            </a:r>
            <a:endParaRPr u="sng">
              <a:solidFill>
                <a:srgbClr val="000000"/>
              </a:solidFill>
              <a:latin typeface="Comic Sans MS"/>
              <a:ea typeface="Comic Sans MS"/>
              <a:cs typeface="Comic Sans MS"/>
              <a:sym typeface="Comic Sans MS"/>
            </a:endParaRPr>
          </a:p>
        </p:txBody>
      </p:sp>
      <p:pic>
        <p:nvPicPr>
          <p:cNvPr id="273" name="Google Shape;273;p29"/>
          <p:cNvPicPr preferRelativeResize="0"/>
          <p:nvPr/>
        </p:nvPicPr>
        <p:blipFill rotWithShape="1">
          <a:blip r:embed="rId3">
            <a:alphaModFix/>
          </a:blip>
          <a:srcRect b="0" l="0" r="0" t="7097"/>
          <a:stretch/>
        </p:blipFill>
        <p:spPr>
          <a:xfrm>
            <a:off x="1270300" y="1784950"/>
            <a:ext cx="6071752" cy="3358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311700" y="101950"/>
            <a:ext cx="437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Comic Sans MS"/>
                <a:ea typeface="Comic Sans MS"/>
                <a:cs typeface="Comic Sans MS"/>
                <a:sym typeface="Comic Sans MS"/>
              </a:rPr>
              <a:t>Multi-Class VS Google Maps</a:t>
            </a:r>
            <a:endParaRPr b="1" sz="2500">
              <a:latin typeface="Comic Sans MS"/>
              <a:ea typeface="Comic Sans MS"/>
              <a:cs typeface="Comic Sans MS"/>
              <a:sym typeface="Comic Sans MS"/>
            </a:endParaRPr>
          </a:p>
        </p:txBody>
      </p:sp>
      <p:sp>
        <p:nvSpPr>
          <p:cNvPr id="279" name="Google Shape;279;p30"/>
          <p:cNvSpPr txBox="1"/>
          <p:nvPr>
            <p:ph idx="1" type="body"/>
          </p:nvPr>
        </p:nvSpPr>
        <p:spPr>
          <a:xfrm>
            <a:off x="311700" y="1440125"/>
            <a:ext cx="4260300" cy="283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b="1" lang="en" sz="1300">
                <a:solidFill>
                  <a:srgbClr val="5B0F00"/>
                </a:solidFill>
                <a:latin typeface="Comic Sans MS"/>
                <a:ea typeface="Comic Sans MS"/>
                <a:cs typeface="Comic Sans MS"/>
                <a:sym typeface="Comic Sans MS"/>
              </a:rPr>
              <a:t>Solid brown lines</a:t>
            </a:r>
            <a:r>
              <a:rPr lang="en" sz="1300">
                <a:solidFill>
                  <a:schemeClr val="dk1"/>
                </a:solidFill>
                <a:latin typeface="Comic Sans MS"/>
                <a:ea typeface="Comic Sans MS"/>
                <a:cs typeface="Comic Sans MS"/>
                <a:sym typeface="Comic Sans MS"/>
              </a:rPr>
              <a:t>: </a:t>
            </a:r>
            <a:r>
              <a:rPr lang="en" sz="1300">
                <a:solidFill>
                  <a:srgbClr val="000000"/>
                </a:solidFill>
                <a:latin typeface="Comic Sans MS"/>
                <a:ea typeface="Comic Sans MS"/>
                <a:cs typeface="Comic Sans MS"/>
                <a:sym typeface="Comic Sans MS"/>
              </a:rPr>
              <a:t>Path recommended by Google Maps ⓒ</a:t>
            </a:r>
            <a:endParaRPr sz="13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First + Last mile = 21 mins of walking</a:t>
            </a:r>
            <a:endParaRPr sz="12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Total trip time = 53 mins. </a:t>
            </a:r>
            <a:endParaRPr sz="1200">
              <a:solidFill>
                <a:srgbClr val="000000"/>
              </a:solidFill>
              <a:latin typeface="Comic Sans MS"/>
              <a:ea typeface="Comic Sans MS"/>
              <a:cs typeface="Comic Sans MS"/>
              <a:sym typeface="Comic Sans MS"/>
            </a:endParaRPr>
          </a:p>
          <a:p>
            <a:pPr indent="-311150" lvl="0" marL="457200" rtl="0" algn="l">
              <a:spcBef>
                <a:spcPts val="0"/>
              </a:spcBef>
              <a:spcAft>
                <a:spcPts val="0"/>
              </a:spcAft>
              <a:buClr>
                <a:srgbClr val="000000"/>
              </a:buClr>
              <a:buSzPts val="1300"/>
              <a:buChar char="❖"/>
            </a:pPr>
            <a:r>
              <a:rPr b="1" lang="en" sz="1300">
                <a:solidFill>
                  <a:srgbClr val="CC0000"/>
                </a:solidFill>
                <a:latin typeface="Comic Sans MS"/>
                <a:ea typeface="Comic Sans MS"/>
                <a:cs typeface="Comic Sans MS"/>
                <a:sym typeface="Comic Sans MS"/>
              </a:rPr>
              <a:t>Solid red lines:</a:t>
            </a:r>
            <a:r>
              <a:rPr b="1" lang="en" sz="1300">
                <a:solidFill>
                  <a:srgbClr val="CB1DCB"/>
                </a:solidFill>
                <a:latin typeface="Comic Sans MS"/>
                <a:ea typeface="Comic Sans MS"/>
                <a:cs typeface="Comic Sans MS"/>
                <a:sym typeface="Comic Sans MS"/>
              </a:rPr>
              <a:t> </a:t>
            </a:r>
            <a:r>
              <a:rPr lang="en" sz="1300">
                <a:solidFill>
                  <a:srgbClr val="000000"/>
                </a:solidFill>
                <a:latin typeface="Comic Sans MS"/>
                <a:ea typeface="Comic Sans MS"/>
                <a:cs typeface="Comic Sans MS"/>
                <a:sym typeface="Comic Sans MS"/>
              </a:rPr>
              <a:t>Path recommended by our congestion-aware multi-class framework</a:t>
            </a:r>
            <a:endParaRPr sz="13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lang="en" sz="1200">
                <a:solidFill>
                  <a:schemeClr val="dk1"/>
                </a:solidFill>
                <a:latin typeface="Comic Sans MS"/>
                <a:ea typeface="Comic Sans MS"/>
                <a:cs typeface="Comic Sans MS"/>
                <a:sym typeface="Comic Sans MS"/>
              </a:rPr>
              <a:t>First + Last mile = </a:t>
            </a:r>
            <a:r>
              <a:rPr lang="en" sz="1200">
                <a:solidFill>
                  <a:srgbClr val="000000"/>
                </a:solidFill>
                <a:latin typeface="Comic Sans MS"/>
                <a:ea typeface="Comic Sans MS"/>
                <a:cs typeface="Comic Sans MS"/>
                <a:sym typeface="Comic Sans MS"/>
              </a:rPr>
              <a:t>33 mins of walking </a:t>
            </a:r>
            <a:endParaRPr sz="1200">
              <a:solidFill>
                <a:srgbClr val="000000"/>
              </a:solidFill>
              <a:latin typeface="Comic Sans MS"/>
              <a:ea typeface="Comic Sans MS"/>
              <a:cs typeface="Comic Sans MS"/>
              <a:sym typeface="Comic Sans MS"/>
            </a:endParaRPr>
          </a:p>
          <a:p>
            <a:pPr indent="-304800" lvl="1" marL="914400" rtl="0" algn="l">
              <a:spcBef>
                <a:spcPts val="0"/>
              </a:spcBef>
              <a:spcAft>
                <a:spcPts val="0"/>
              </a:spcAft>
              <a:buClr>
                <a:srgbClr val="000000"/>
              </a:buClr>
              <a:buSzPts val="1200"/>
              <a:buFont typeface="Comic Sans MS"/>
              <a:buChar char="➢"/>
            </a:pPr>
            <a:r>
              <a:rPr lang="en" sz="1200">
                <a:solidFill>
                  <a:srgbClr val="000000"/>
                </a:solidFill>
                <a:latin typeface="Comic Sans MS"/>
                <a:ea typeface="Comic Sans MS"/>
                <a:cs typeface="Comic Sans MS"/>
                <a:sym typeface="Comic Sans MS"/>
              </a:rPr>
              <a:t>Total trip time = 45 mins.</a:t>
            </a:r>
            <a:endParaRPr sz="1200">
              <a:solidFill>
                <a:srgbClr val="000000"/>
              </a:solidFill>
              <a:latin typeface="Comic Sans MS"/>
              <a:ea typeface="Comic Sans MS"/>
              <a:cs typeface="Comic Sans MS"/>
              <a:sym typeface="Comic Sans MS"/>
            </a:endParaRPr>
          </a:p>
          <a:p>
            <a:pPr indent="0" lvl="0" marL="0" rtl="0" algn="l">
              <a:spcBef>
                <a:spcPts val="1600"/>
              </a:spcBef>
              <a:spcAft>
                <a:spcPts val="1600"/>
              </a:spcAft>
              <a:buNone/>
            </a:pPr>
            <a:r>
              <a:rPr lang="en" sz="1300">
                <a:solidFill>
                  <a:srgbClr val="000000"/>
                </a:solidFill>
                <a:latin typeface="Comic Sans MS"/>
                <a:ea typeface="Comic Sans MS"/>
                <a:cs typeface="Comic Sans MS"/>
                <a:sym typeface="Comic Sans MS"/>
              </a:rPr>
              <a:t>By i</a:t>
            </a:r>
            <a:r>
              <a:rPr lang="en" sz="1300">
                <a:solidFill>
                  <a:srgbClr val="000000"/>
                </a:solidFill>
                <a:latin typeface="Comic Sans MS"/>
                <a:ea typeface="Comic Sans MS"/>
                <a:cs typeface="Comic Sans MS"/>
                <a:sym typeface="Comic Sans MS"/>
              </a:rPr>
              <a:t>ncreasing the usage of pedestrian networks slightly, overall trip times can be reduced.</a:t>
            </a:r>
            <a:endParaRPr sz="1300">
              <a:solidFill>
                <a:srgbClr val="000000"/>
              </a:solidFill>
              <a:latin typeface="Comic Sans MS"/>
              <a:ea typeface="Comic Sans MS"/>
              <a:cs typeface="Comic Sans MS"/>
              <a:sym typeface="Comic Sans MS"/>
            </a:endParaRPr>
          </a:p>
        </p:txBody>
      </p:sp>
      <p:pic>
        <p:nvPicPr>
          <p:cNvPr id="280" name="Google Shape;280;p30"/>
          <p:cNvPicPr preferRelativeResize="0"/>
          <p:nvPr/>
        </p:nvPicPr>
        <p:blipFill>
          <a:blip r:embed="rId3">
            <a:alphaModFix/>
          </a:blip>
          <a:stretch>
            <a:fillRect/>
          </a:stretch>
        </p:blipFill>
        <p:spPr>
          <a:xfrm>
            <a:off x="4633625" y="157725"/>
            <a:ext cx="4019000" cy="498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4" name="Shape 284"/>
        <p:cNvGrpSpPr/>
        <p:nvPr/>
      </p:nvGrpSpPr>
      <p:grpSpPr>
        <a:xfrm>
          <a:off x="0" y="0"/>
          <a:ext cx="0" cy="0"/>
          <a:chOff x="0" y="0"/>
          <a:chExt cx="0" cy="0"/>
        </a:xfrm>
      </p:grpSpPr>
      <p:sp>
        <p:nvSpPr>
          <p:cNvPr id="285" name="Google Shape;285;p31"/>
          <p:cNvSpPr txBox="1"/>
          <p:nvPr>
            <p:ph type="title"/>
          </p:nvPr>
        </p:nvSpPr>
        <p:spPr>
          <a:xfrm>
            <a:off x="311700" y="-41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ic Sans MS"/>
                <a:ea typeface="Comic Sans MS"/>
                <a:cs typeface="Comic Sans MS"/>
                <a:sym typeface="Comic Sans MS"/>
              </a:rPr>
              <a:t>Summarizing in case you slept! </a:t>
            </a:r>
            <a:endParaRPr b="1">
              <a:solidFill>
                <a:srgbClr val="FFFFFF"/>
              </a:solidFill>
              <a:latin typeface="Comic Sans MS"/>
              <a:ea typeface="Comic Sans MS"/>
              <a:cs typeface="Comic Sans MS"/>
              <a:sym typeface="Comic Sans MS"/>
            </a:endParaRPr>
          </a:p>
        </p:txBody>
      </p:sp>
      <p:pic>
        <p:nvPicPr>
          <p:cNvPr id="286" name="Google Shape;286;p31"/>
          <p:cNvPicPr preferRelativeResize="0"/>
          <p:nvPr/>
        </p:nvPicPr>
        <p:blipFill>
          <a:blip r:embed="rId3">
            <a:alphaModFix/>
          </a:blip>
          <a:stretch>
            <a:fillRect/>
          </a:stretch>
        </p:blipFill>
        <p:spPr>
          <a:xfrm>
            <a:off x="879750" y="682125"/>
            <a:ext cx="7586297" cy="4265674"/>
          </a:xfrm>
          <a:prstGeom prst="rect">
            <a:avLst/>
          </a:prstGeom>
          <a:noFill/>
          <a:ln>
            <a:noFill/>
          </a:ln>
        </p:spPr>
      </p:pic>
      <p:pic>
        <p:nvPicPr>
          <p:cNvPr id="287" name="Google Shape;287;p31"/>
          <p:cNvPicPr preferRelativeResize="0"/>
          <p:nvPr/>
        </p:nvPicPr>
        <p:blipFill>
          <a:blip r:embed="rId3">
            <a:alphaModFix/>
          </a:blip>
          <a:stretch>
            <a:fillRect/>
          </a:stretch>
        </p:blipFill>
        <p:spPr>
          <a:xfrm>
            <a:off x="1227650" y="779725"/>
            <a:ext cx="2400326" cy="1349675"/>
          </a:xfrm>
          <a:prstGeom prst="rect">
            <a:avLst/>
          </a:prstGeom>
          <a:noFill/>
          <a:ln>
            <a:noFill/>
          </a:ln>
        </p:spPr>
      </p:pic>
      <p:pic>
        <p:nvPicPr>
          <p:cNvPr id="288" name="Google Shape;288;p31"/>
          <p:cNvPicPr preferRelativeResize="0"/>
          <p:nvPr/>
        </p:nvPicPr>
        <p:blipFill>
          <a:blip r:embed="rId4">
            <a:alphaModFix/>
          </a:blip>
          <a:stretch>
            <a:fillRect/>
          </a:stretch>
        </p:blipFill>
        <p:spPr>
          <a:xfrm>
            <a:off x="883775" y="682125"/>
            <a:ext cx="7578252" cy="4265676"/>
          </a:xfrm>
          <a:prstGeom prst="rect">
            <a:avLst/>
          </a:prstGeom>
          <a:noFill/>
          <a:ln>
            <a:noFill/>
          </a:ln>
        </p:spPr>
      </p:pic>
      <p:pic>
        <p:nvPicPr>
          <p:cNvPr id="289" name="Google Shape;289;p31"/>
          <p:cNvPicPr preferRelativeResize="0"/>
          <p:nvPr/>
        </p:nvPicPr>
        <p:blipFill>
          <a:blip r:embed="rId4">
            <a:alphaModFix/>
          </a:blip>
          <a:stretch>
            <a:fillRect/>
          </a:stretch>
        </p:blipFill>
        <p:spPr>
          <a:xfrm>
            <a:off x="5495800" y="715225"/>
            <a:ext cx="2670279" cy="1478675"/>
          </a:xfrm>
          <a:prstGeom prst="rect">
            <a:avLst/>
          </a:prstGeom>
          <a:noFill/>
          <a:ln>
            <a:noFill/>
          </a:ln>
        </p:spPr>
      </p:pic>
      <p:pic>
        <p:nvPicPr>
          <p:cNvPr id="290" name="Google Shape;290;p31"/>
          <p:cNvPicPr preferRelativeResize="0"/>
          <p:nvPr/>
        </p:nvPicPr>
        <p:blipFill>
          <a:blip r:embed="rId5">
            <a:alphaModFix/>
          </a:blip>
          <a:stretch>
            <a:fillRect/>
          </a:stretch>
        </p:blipFill>
        <p:spPr>
          <a:xfrm>
            <a:off x="887800" y="641950"/>
            <a:ext cx="7578252" cy="4305849"/>
          </a:xfrm>
          <a:prstGeom prst="rect">
            <a:avLst/>
          </a:prstGeom>
          <a:noFill/>
          <a:ln>
            <a:noFill/>
          </a:ln>
        </p:spPr>
      </p:pic>
      <p:pic>
        <p:nvPicPr>
          <p:cNvPr id="291" name="Google Shape;291;p31"/>
          <p:cNvPicPr preferRelativeResize="0"/>
          <p:nvPr/>
        </p:nvPicPr>
        <p:blipFill>
          <a:blip r:embed="rId5">
            <a:alphaModFix/>
          </a:blip>
          <a:stretch>
            <a:fillRect/>
          </a:stretch>
        </p:blipFill>
        <p:spPr>
          <a:xfrm>
            <a:off x="1170850" y="2653950"/>
            <a:ext cx="2457127" cy="1856825"/>
          </a:xfrm>
          <a:prstGeom prst="rect">
            <a:avLst/>
          </a:prstGeom>
          <a:noFill/>
          <a:ln>
            <a:noFill/>
          </a:ln>
        </p:spPr>
      </p:pic>
      <p:pic>
        <p:nvPicPr>
          <p:cNvPr id="292" name="Google Shape;292;p31"/>
          <p:cNvPicPr preferRelativeResize="0"/>
          <p:nvPr/>
        </p:nvPicPr>
        <p:blipFill rotWithShape="1">
          <a:blip r:embed="rId6">
            <a:alphaModFix/>
          </a:blip>
          <a:srcRect b="0" l="16184" r="13782" t="0"/>
          <a:stretch/>
        </p:blipFill>
        <p:spPr>
          <a:xfrm>
            <a:off x="931624" y="587150"/>
            <a:ext cx="7534425" cy="4360649"/>
          </a:xfrm>
          <a:prstGeom prst="rect">
            <a:avLst/>
          </a:prstGeom>
          <a:noFill/>
          <a:ln>
            <a:noFill/>
          </a:ln>
        </p:spPr>
      </p:pic>
      <p:pic>
        <p:nvPicPr>
          <p:cNvPr id="293" name="Google Shape;293;p31"/>
          <p:cNvPicPr preferRelativeResize="0"/>
          <p:nvPr/>
        </p:nvPicPr>
        <p:blipFill rotWithShape="1">
          <a:blip r:embed="rId6">
            <a:alphaModFix/>
          </a:blip>
          <a:srcRect b="0" l="16184" r="13782" t="0"/>
          <a:stretch/>
        </p:blipFill>
        <p:spPr>
          <a:xfrm>
            <a:off x="5495800" y="2653950"/>
            <a:ext cx="2670273" cy="185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86"/>
                                        </p:tgtEl>
                                        <p:attrNameLst>
                                          <p:attrName>ppt_w</p:attrName>
                                        </p:attrNameLst>
                                      </p:cBhvr>
                                      <p:tavLst>
                                        <p:tav fmla="" tm="0">
                                          <p:val>
                                            <p:strVal val="#ppt_w"/>
                                          </p:val>
                                        </p:tav>
                                        <p:tav fmla="" tm="100000">
                                          <p:val>
                                            <p:strVal val="0"/>
                                          </p:val>
                                        </p:tav>
                                      </p:tavLst>
                                    </p:anim>
                                    <p:anim calcmode="lin" valueType="num">
                                      <p:cBhvr additive="base">
                                        <p:cTn dur="1000"/>
                                        <p:tgtEl>
                                          <p:spTgt spid="286"/>
                                        </p:tgtEl>
                                        <p:attrNameLst>
                                          <p:attrName>ppt_h</p:attrName>
                                        </p:attrNameLst>
                                      </p:cBhvr>
                                      <p:tavLst>
                                        <p:tav fmla="" tm="0">
                                          <p:val>
                                            <p:strVal val="#ppt_h"/>
                                          </p:val>
                                        </p:tav>
                                        <p:tav fmla="" tm="100000">
                                          <p:val>
                                            <p:strVal val="0"/>
                                          </p:val>
                                        </p:tav>
                                      </p:tavLst>
                                    </p:anim>
                                    <p:set>
                                      <p:cBhvr>
                                        <p:cTn dur="1" fill="hold">
                                          <p:stCondLst>
                                            <p:cond delay="1000"/>
                                          </p:stCondLst>
                                        </p:cTn>
                                        <p:tgtEl>
                                          <p:spTgt spid="2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88"/>
                                        </p:tgtEl>
                                        <p:attrNameLst>
                                          <p:attrName>ppt_w</p:attrName>
                                        </p:attrNameLst>
                                      </p:cBhvr>
                                      <p:tavLst>
                                        <p:tav fmla="" tm="0">
                                          <p:val>
                                            <p:strVal val="#ppt_w"/>
                                          </p:val>
                                        </p:tav>
                                        <p:tav fmla="" tm="100000">
                                          <p:val>
                                            <p:strVal val="0"/>
                                          </p:val>
                                        </p:tav>
                                      </p:tavLst>
                                    </p:anim>
                                    <p:anim calcmode="lin" valueType="num">
                                      <p:cBhvr additive="base">
                                        <p:cTn dur="1000"/>
                                        <p:tgtEl>
                                          <p:spTgt spid="288"/>
                                        </p:tgtEl>
                                        <p:attrNameLst>
                                          <p:attrName>ppt_h</p:attrName>
                                        </p:attrNameLst>
                                      </p:cBhvr>
                                      <p:tavLst>
                                        <p:tav fmla="" tm="0">
                                          <p:val>
                                            <p:strVal val="#ppt_h"/>
                                          </p:val>
                                        </p:tav>
                                        <p:tav fmla="" tm="100000">
                                          <p:val>
                                            <p:strVal val="0"/>
                                          </p:val>
                                        </p:tav>
                                      </p:tavLst>
                                    </p:anim>
                                    <p:set>
                                      <p:cBhvr>
                                        <p:cTn dur="1" fill="hold">
                                          <p:stCondLst>
                                            <p:cond delay="1000"/>
                                          </p:stCondLst>
                                        </p:cTn>
                                        <p:tgtEl>
                                          <p:spTgt spid="28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90"/>
                                        </p:tgtEl>
                                        <p:attrNameLst>
                                          <p:attrName>ppt_w</p:attrName>
                                        </p:attrNameLst>
                                      </p:cBhvr>
                                      <p:tavLst>
                                        <p:tav fmla="" tm="0">
                                          <p:val>
                                            <p:strVal val="#ppt_w"/>
                                          </p:val>
                                        </p:tav>
                                        <p:tav fmla="" tm="100000">
                                          <p:val>
                                            <p:strVal val="0"/>
                                          </p:val>
                                        </p:tav>
                                      </p:tavLst>
                                    </p:anim>
                                    <p:anim calcmode="lin" valueType="num">
                                      <p:cBhvr additive="base">
                                        <p:cTn dur="1000"/>
                                        <p:tgtEl>
                                          <p:spTgt spid="290"/>
                                        </p:tgtEl>
                                        <p:attrNameLst>
                                          <p:attrName>ppt_h</p:attrName>
                                        </p:attrNameLst>
                                      </p:cBhvr>
                                      <p:tavLst>
                                        <p:tav fmla="" tm="0">
                                          <p:val>
                                            <p:strVal val="#ppt_h"/>
                                          </p:val>
                                        </p:tav>
                                        <p:tav fmla="" tm="100000">
                                          <p:val>
                                            <p:strVal val="0"/>
                                          </p:val>
                                        </p:tav>
                                      </p:tavLst>
                                    </p:anim>
                                    <p:set>
                                      <p:cBhvr>
                                        <p:cTn dur="1" fill="hold">
                                          <p:stCondLst>
                                            <p:cond delay="1000"/>
                                          </p:stCondLst>
                                        </p:cTn>
                                        <p:tgtEl>
                                          <p:spTgt spid="29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92"/>
                                        </p:tgtEl>
                                        <p:attrNameLst>
                                          <p:attrName>ppt_w</p:attrName>
                                        </p:attrNameLst>
                                      </p:cBhvr>
                                      <p:tavLst>
                                        <p:tav fmla="" tm="0">
                                          <p:val>
                                            <p:strVal val="#ppt_w"/>
                                          </p:val>
                                        </p:tav>
                                        <p:tav fmla="" tm="100000">
                                          <p:val>
                                            <p:strVal val="0"/>
                                          </p:val>
                                        </p:tav>
                                      </p:tavLst>
                                    </p:anim>
                                    <p:anim calcmode="lin" valueType="num">
                                      <p:cBhvr additive="base">
                                        <p:cTn dur="1000"/>
                                        <p:tgtEl>
                                          <p:spTgt spid="292"/>
                                        </p:tgtEl>
                                        <p:attrNameLst>
                                          <p:attrName>ppt_h</p:attrName>
                                        </p:attrNameLst>
                                      </p:cBhvr>
                                      <p:tavLst>
                                        <p:tav fmla="" tm="0">
                                          <p:val>
                                            <p:strVal val="#ppt_h"/>
                                          </p:val>
                                        </p:tav>
                                        <p:tav fmla="" tm="100000">
                                          <p:val>
                                            <p:strVal val="0"/>
                                          </p:val>
                                        </p:tav>
                                      </p:tavLst>
                                    </p:anim>
                                    <p:set>
                                      <p:cBhvr>
                                        <p:cTn dur="1" fill="hold">
                                          <p:stCondLst>
                                            <p:cond delay="1000"/>
                                          </p:stCondLst>
                                        </p:cTn>
                                        <p:tgtEl>
                                          <p:spTgt spid="29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65500" y="118950"/>
            <a:ext cx="4045200" cy="8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Comic Sans MS"/>
                <a:ea typeface="Comic Sans MS"/>
                <a:cs typeface="Comic Sans MS"/>
                <a:sym typeface="Comic Sans MS"/>
              </a:rPr>
              <a:t>Background</a:t>
            </a:r>
            <a:endParaRPr b="1">
              <a:latin typeface="Comic Sans MS"/>
              <a:ea typeface="Comic Sans MS"/>
              <a:cs typeface="Comic Sans MS"/>
              <a:sym typeface="Comic Sans MS"/>
            </a:endParaRPr>
          </a:p>
        </p:txBody>
      </p:sp>
      <p:sp>
        <p:nvSpPr>
          <p:cNvPr id="65" name="Google Shape;65;p14"/>
          <p:cNvSpPr txBox="1"/>
          <p:nvPr>
            <p:ph idx="2" type="body"/>
          </p:nvPr>
        </p:nvSpPr>
        <p:spPr>
          <a:xfrm>
            <a:off x="4815200" y="1348250"/>
            <a:ext cx="4176000" cy="19635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Clr>
                <a:srgbClr val="000000"/>
              </a:buClr>
              <a:buSzPts val="1300"/>
              <a:buFont typeface="Comic Sans MS"/>
              <a:buChar char="❖"/>
            </a:pPr>
            <a:r>
              <a:rPr lang="en" sz="1400">
                <a:solidFill>
                  <a:srgbClr val="000000"/>
                </a:solidFill>
                <a:latin typeface="Comic Sans MS"/>
                <a:ea typeface="Comic Sans MS"/>
                <a:cs typeface="Comic Sans MS"/>
                <a:sym typeface="Comic Sans MS"/>
              </a:rPr>
              <a:t>Everyone prefers shortest distance route</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No. of vehicles exponentially increasing</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Capacity of roads ⟶ CONSTANT!</a:t>
            </a:r>
            <a:endParaRPr sz="1400">
              <a:solidFill>
                <a:srgbClr val="000000"/>
              </a:solidFill>
              <a:latin typeface="Comic Sans MS"/>
              <a:ea typeface="Comic Sans MS"/>
              <a:cs typeface="Comic Sans MS"/>
              <a:sym typeface="Comic Sans MS"/>
            </a:endParaRPr>
          </a:p>
          <a:p>
            <a:pPr indent="-311150" lvl="0" marL="457200" rtl="0" algn="l">
              <a:spcBef>
                <a:spcPts val="0"/>
              </a:spcBef>
              <a:spcAft>
                <a:spcPts val="0"/>
              </a:spcAft>
              <a:buClr>
                <a:srgbClr val="000000"/>
              </a:buClr>
              <a:buSzPts val="1300"/>
              <a:buFont typeface="Comic Sans MS"/>
              <a:buChar char="❖"/>
            </a:pPr>
            <a:r>
              <a:rPr lang="en" sz="1400">
                <a:solidFill>
                  <a:srgbClr val="000000"/>
                </a:solidFill>
                <a:latin typeface="Comic Sans MS"/>
                <a:ea typeface="Comic Sans MS"/>
                <a:cs typeface="Comic Sans MS"/>
                <a:sym typeface="Comic Sans MS"/>
              </a:rPr>
              <a:t>Increasing travel times</a:t>
            </a:r>
            <a:endParaRPr sz="1400">
              <a:solidFill>
                <a:srgbClr val="000000"/>
              </a:solidFill>
              <a:latin typeface="Comic Sans MS"/>
              <a:ea typeface="Comic Sans MS"/>
              <a:cs typeface="Comic Sans MS"/>
              <a:sym typeface="Comic Sans MS"/>
            </a:endParaRPr>
          </a:p>
          <a:p>
            <a:pPr indent="-311150" lvl="0" marL="457200" rtl="0" algn="l">
              <a:spcBef>
                <a:spcPts val="0"/>
              </a:spcBef>
              <a:spcAft>
                <a:spcPts val="0"/>
              </a:spcAft>
              <a:buClr>
                <a:srgbClr val="000000"/>
              </a:buClr>
              <a:buSzPts val="1300"/>
              <a:buFont typeface="Comic Sans MS"/>
              <a:buChar char="❖"/>
            </a:pPr>
            <a:r>
              <a:rPr lang="en" sz="1400">
                <a:solidFill>
                  <a:srgbClr val="000000"/>
                </a:solidFill>
                <a:latin typeface="Comic Sans MS"/>
                <a:ea typeface="Comic Sans MS"/>
                <a:cs typeface="Comic Sans MS"/>
                <a:sym typeface="Comic Sans MS"/>
              </a:rPr>
              <a:t>U</a:t>
            </a:r>
            <a:r>
              <a:rPr lang="en" sz="1400">
                <a:solidFill>
                  <a:srgbClr val="000000"/>
                </a:solidFill>
                <a:latin typeface="Comic Sans MS"/>
                <a:ea typeface="Comic Sans MS"/>
                <a:cs typeface="Comic Sans MS"/>
                <a:sym typeface="Comic Sans MS"/>
              </a:rPr>
              <a:t>nder-utilization of a city’s road network.</a:t>
            </a:r>
            <a:endParaRPr sz="1200">
              <a:latin typeface="Comic Sans MS"/>
              <a:ea typeface="Comic Sans MS"/>
              <a:cs typeface="Comic Sans MS"/>
              <a:sym typeface="Comic Sans MS"/>
            </a:endParaRPr>
          </a:p>
        </p:txBody>
      </p:sp>
      <p:pic>
        <p:nvPicPr>
          <p:cNvPr descr="Gridlock - Wikipedia" id="66" name="Google Shape;66;p14"/>
          <p:cNvPicPr preferRelativeResize="0"/>
          <p:nvPr/>
        </p:nvPicPr>
        <p:blipFill>
          <a:blip r:embed="rId3">
            <a:alphaModFix/>
          </a:blip>
          <a:stretch>
            <a:fillRect/>
          </a:stretch>
        </p:blipFill>
        <p:spPr>
          <a:xfrm>
            <a:off x="610112" y="1348250"/>
            <a:ext cx="3355974" cy="2602826"/>
          </a:xfrm>
          <a:prstGeom prst="rect">
            <a:avLst/>
          </a:prstGeom>
          <a:noFill/>
          <a:ln cap="flat" cmpd="sng" w="19050">
            <a:solidFill>
              <a:srgbClr val="000000"/>
            </a:solidFill>
            <a:prstDash val="solid"/>
            <a:round/>
            <a:headEnd len="sm" w="sm" type="none"/>
            <a:tailEnd len="sm" w="sm" type="none"/>
          </a:ln>
        </p:spPr>
      </p:pic>
      <p:sp>
        <p:nvSpPr>
          <p:cNvPr id="67" name="Google Shape;67;p14"/>
          <p:cNvSpPr txBox="1"/>
          <p:nvPr/>
        </p:nvSpPr>
        <p:spPr>
          <a:xfrm>
            <a:off x="652050" y="4232200"/>
            <a:ext cx="3272100" cy="6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Fig. 1:</a:t>
            </a:r>
            <a:r>
              <a:rPr lang="en" sz="1200"/>
              <a:t> Gridlock on road intersections due to unintelligent routing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311700" y="108650"/>
            <a:ext cx="8520600" cy="572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ic Sans MS"/>
                <a:ea typeface="Comic Sans MS"/>
                <a:cs typeface="Comic Sans MS"/>
                <a:sym typeface="Comic Sans MS"/>
              </a:rPr>
              <a:t>References</a:t>
            </a:r>
            <a:endParaRPr b="1">
              <a:solidFill>
                <a:srgbClr val="000000"/>
              </a:solidFill>
              <a:latin typeface="Comic Sans MS"/>
              <a:ea typeface="Comic Sans MS"/>
              <a:cs typeface="Comic Sans MS"/>
              <a:sym typeface="Comic Sans MS"/>
            </a:endParaRPr>
          </a:p>
        </p:txBody>
      </p:sp>
      <p:sp>
        <p:nvSpPr>
          <p:cNvPr id="299" name="Google Shape;299;p32"/>
          <p:cNvSpPr txBox="1"/>
          <p:nvPr>
            <p:ph idx="1" type="body"/>
          </p:nvPr>
        </p:nvSpPr>
        <p:spPr>
          <a:xfrm>
            <a:off x="311700" y="681350"/>
            <a:ext cx="8577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0000"/>
                </a:solidFill>
              </a:rPr>
              <a:t>[1] </a:t>
            </a:r>
            <a:r>
              <a:rPr lang="en" sz="900" u="sng">
                <a:solidFill>
                  <a:schemeClr val="hlink"/>
                </a:solidFill>
                <a:hlinkClick r:id="rId3"/>
              </a:rPr>
              <a:t>B. Templeton, “Traffic congestion and capacity” 2010.</a:t>
            </a:r>
            <a:endParaRPr sz="900">
              <a:solidFill>
                <a:srgbClr val="000000"/>
              </a:solidFill>
            </a:endParaRPr>
          </a:p>
          <a:p>
            <a:pPr indent="0" lvl="0" marL="0" rtl="0" algn="l">
              <a:spcBef>
                <a:spcPts val="100"/>
              </a:spcBef>
              <a:spcAft>
                <a:spcPts val="0"/>
              </a:spcAft>
              <a:buNone/>
            </a:pPr>
            <a:r>
              <a:rPr lang="en" sz="900">
                <a:solidFill>
                  <a:srgbClr val="000000"/>
                </a:solidFill>
              </a:rPr>
              <a:t>[2] </a:t>
            </a:r>
            <a:r>
              <a:rPr lang="en" sz="900" u="sng">
                <a:solidFill>
                  <a:schemeClr val="hlink"/>
                </a:solidFill>
                <a:hlinkClick r:id="rId4"/>
              </a:rPr>
              <a:t>M. Barnard, “Autonomous cars likely to increase congestion,” 2016.</a:t>
            </a:r>
            <a:endParaRPr sz="900">
              <a:solidFill>
                <a:srgbClr val="000000"/>
              </a:solidFill>
            </a:endParaRPr>
          </a:p>
          <a:p>
            <a:pPr indent="0" lvl="0" marL="0" rtl="0" algn="l">
              <a:spcBef>
                <a:spcPts val="100"/>
              </a:spcBef>
              <a:spcAft>
                <a:spcPts val="0"/>
              </a:spcAft>
              <a:buNone/>
            </a:pPr>
            <a:r>
              <a:rPr lang="en" sz="900">
                <a:solidFill>
                  <a:srgbClr val="000000"/>
                </a:solidFill>
              </a:rPr>
              <a:t>[3] </a:t>
            </a:r>
            <a:r>
              <a:rPr lang="en" sz="900" u="sng">
                <a:solidFill>
                  <a:schemeClr val="hlink"/>
                </a:solidFill>
                <a:hlinkClick r:id="rId5"/>
              </a:rPr>
              <a:t>M. Meghjani, S. D. Pendleton, K. Anna, Marczuk, Y. Hong Eng, X. Shen, M. H, J. Ang, and D. Rus, “Multi-class fleet sizing and mobility on demand service,” Complex Systems Design Management Asia, 2018</a:t>
            </a:r>
            <a:endParaRPr sz="900">
              <a:solidFill>
                <a:srgbClr val="000000"/>
              </a:solidFill>
            </a:endParaRPr>
          </a:p>
          <a:p>
            <a:pPr indent="0" lvl="0" marL="0" rtl="0" algn="l">
              <a:spcBef>
                <a:spcPts val="100"/>
              </a:spcBef>
              <a:spcAft>
                <a:spcPts val="0"/>
              </a:spcAft>
              <a:buNone/>
            </a:pPr>
            <a:r>
              <a:rPr lang="en" sz="900" u="sng">
                <a:solidFill>
                  <a:schemeClr val="hlink"/>
                </a:solidFill>
                <a:hlinkClick r:id="rId6"/>
              </a:rPr>
              <a:t>[4] F. Rossi, R. Zhang, Y. Hindy, and M. Pavone, “Routing autonomous vehicles in congested transportation networks: structural properties and coordination algorithms,” Springer Link: Autonomous Robots (May), 2018.</a:t>
            </a:r>
            <a:endParaRPr sz="900">
              <a:solidFill>
                <a:srgbClr val="000000"/>
              </a:solidFill>
            </a:endParaRPr>
          </a:p>
          <a:p>
            <a:pPr indent="0" lvl="0" marL="0" rtl="0" algn="l">
              <a:spcBef>
                <a:spcPts val="100"/>
              </a:spcBef>
              <a:spcAft>
                <a:spcPts val="0"/>
              </a:spcAft>
              <a:buNone/>
            </a:pPr>
            <a:r>
              <a:rPr lang="en" sz="900" u="sng">
                <a:solidFill>
                  <a:schemeClr val="hlink"/>
                </a:solidFill>
                <a:hlinkClick r:id="rId7"/>
              </a:rPr>
              <a:t>[5] J. G. Wardrop, “Some theoretical aspects of road traffic research,” Proceedings of the Institution of Civil Engineers, 1952.</a:t>
            </a:r>
            <a:endParaRPr sz="900">
              <a:solidFill>
                <a:srgbClr val="000000"/>
              </a:solidFill>
            </a:endParaRPr>
          </a:p>
          <a:p>
            <a:pPr indent="0" lvl="0" marL="0" rtl="0" algn="l">
              <a:spcBef>
                <a:spcPts val="100"/>
              </a:spcBef>
              <a:spcAft>
                <a:spcPts val="0"/>
              </a:spcAft>
              <a:buNone/>
            </a:pPr>
            <a:r>
              <a:rPr lang="en" sz="900" u="sng">
                <a:solidFill>
                  <a:schemeClr val="hlink"/>
                </a:solidFill>
                <a:hlinkClick r:id="rId8"/>
              </a:rPr>
              <a:t>[6] V. Pillac, M. Gendreau, C. Guéret, and A. Medaglia, “A review of dynamic vehicle routing problems,” Eur J Oper Res, 2013.</a:t>
            </a:r>
            <a:endParaRPr sz="900">
              <a:solidFill>
                <a:srgbClr val="000000"/>
              </a:solidFill>
            </a:endParaRPr>
          </a:p>
          <a:p>
            <a:pPr indent="0" lvl="0" marL="0" rtl="0" algn="l">
              <a:spcBef>
                <a:spcPts val="100"/>
              </a:spcBef>
              <a:spcAft>
                <a:spcPts val="0"/>
              </a:spcAft>
              <a:buNone/>
            </a:pPr>
            <a:r>
              <a:rPr lang="en" sz="900">
                <a:solidFill>
                  <a:srgbClr val="000000"/>
                </a:solidFill>
              </a:rPr>
              <a:t>[7] </a:t>
            </a:r>
            <a:r>
              <a:rPr lang="en" sz="900" u="sng">
                <a:solidFill>
                  <a:schemeClr val="hlink"/>
                </a:solidFill>
                <a:hlinkClick r:id="rId9"/>
              </a:rPr>
              <a:t>Wikipedia, “Wardrop equilibria,” 1952.</a:t>
            </a:r>
            <a:endParaRPr sz="900">
              <a:solidFill>
                <a:srgbClr val="000000"/>
              </a:solidFill>
            </a:endParaRPr>
          </a:p>
          <a:p>
            <a:pPr indent="0" lvl="0" marL="0" rtl="0" algn="l">
              <a:spcBef>
                <a:spcPts val="100"/>
              </a:spcBef>
              <a:spcAft>
                <a:spcPts val="0"/>
              </a:spcAft>
              <a:buNone/>
            </a:pPr>
            <a:r>
              <a:rPr lang="en" sz="900">
                <a:solidFill>
                  <a:srgbClr val="000000"/>
                </a:solidFill>
              </a:rPr>
              <a:t>[8] </a:t>
            </a:r>
            <a:r>
              <a:rPr lang="en" sz="900" u="sng">
                <a:solidFill>
                  <a:schemeClr val="hlink"/>
                </a:solidFill>
                <a:hlinkClick r:id="rId10"/>
              </a:rPr>
              <a:t>S. Wollenstein-Betech, A. Houshmand, M. Salazar, M. Pavone, C. Cassandras, and I. Paschalidis, “Congestion-aware routing and rebalancing of autonomous mobility-on-demand systems in mixed traffic,” 2020</a:t>
            </a:r>
            <a:endParaRPr sz="900">
              <a:solidFill>
                <a:srgbClr val="000000"/>
              </a:solidFill>
            </a:endParaRPr>
          </a:p>
          <a:p>
            <a:pPr indent="0" lvl="0" marL="0" rtl="0" algn="l">
              <a:spcBef>
                <a:spcPts val="100"/>
              </a:spcBef>
              <a:spcAft>
                <a:spcPts val="0"/>
              </a:spcAft>
              <a:buNone/>
            </a:pPr>
            <a:r>
              <a:rPr lang="en" sz="900" u="sng">
                <a:solidFill>
                  <a:schemeClr val="hlink"/>
                </a:solidFill>
                <a:hlinkClick r:id="rId11"/>
              </a:rPr>
              <a:t>[9] M. Frank and P. Wolfe, “Frank-wolfe algorithm,” Frank-Wolfe algorithm Wikipedia, 1956.</a:t>
            </a:r>
            <a:endParaRPr sz="900">
              <a:solidFill>
                <a:srgbClr val="000000"/>
              </a:solidFill>
            </a:endParaRPr>
          </a:p>
          <a:p>
            <a:pPr indent="0" lvl="0" marL="0" rtl="0" algn="l">
              <a:spcBef>
                <a:spcPts val="100"/>
              </a:spcBef>
              <a:spcAft>
                <a:spcPts val="0"/>
              </a:spcAft>
              <a:buNone/>
            </a:pPr>
            <a:r>
              <a:rPr lang="en" sz="900" u="sng">
                <a:solidFill>
                  <a:schemeClr val="hlink"/>
                </a:solidFill>
                <a:hlinkClick r:id="rId12"/>
              </a:rPr>
              <a:t>[10] J. Dibbelt, B. Strasser, and D. Wagner, “Customizable contraction hierarchies,” Journal of Experimental Algorithmics, 2016.</a:t>
            </a:r>
            <a:endParaRPr sz="900">
              <a:solidFill>
                <a:srgbClr val="000000"/>
              </a:solidFill>
            </a:endParaRPr>
          </a:p>
          <a:p>
            <a:pPr indent="0" lvl="0" marL="0" rtl="0" algn="l">
              <a:spcBef>
                <a:spcPts val="100"/>
              </a:spcBef>
              <a:spcAft>
                <a:spcPts val="0"/>
              </a:spcAft>
              <a:buNone/>
            </a:pPr>
            <a:r>
              <a:rPr lang="en" sz="900" u="sng">
                <a:solidFill>
                  <a:schemeClr val="hlink"/>
                </a:solidFill>
                <a:hlinkClick r:id="rId13"/>
              </a:rPr>
              <a:t>[11] K. Solovey, M. Salazar, and M. Pavone, “Scalable and congestion-aware routing for autonomous mobility-on-demand via frank-wolfe optimization,” 2019.</a:t>
            </a:r>
            <a:endParaRPr sz="900">
              <a:solidFill>
                <a:srgbClr val="000000"/>
              </a:solidFill>
            </a:endParaRPr>
          </a:p>
          <a:p>
            <a:pPr indent="0" lvl="0" marL="0" rtl="0" algn="l">
              <a:spcBef>
                <a:spcPts val="100"/>
              </a:spcBef>
              <a:spcAft>
                <a:spcPts val="0"/>
              </a:spcAft>
              <a:buNone/>
            </a:pPr>
            <a:r>
              <a:rPr lang="en" sz="900">
                <a:solidFill>
                  <a:srgbClr val="000000"/>
                </a:solidFill>
              </a:rPr>
              <a:t>[12] </a:t>
            </a:r>
            <a:r>
              <a:rPr lang="en" sz="900" u="sng">
                <a:solidFill>
                  <a:schemeClr val="hlink"/>
                </a:solidFill>
                <a:hlinkClick r:id="rId14"/>
              </a:rPr>
              <a:t>M. Meghjani, S. Manjanna, and G. Dudek, “Fast and efficient rendezvous in street networks,” IEEE/RSJ International Conference on Intelligent Robots and Systems (IROS), 2016</a:t>
            </a:r>
            <a:endParaRPr sz="900">
              <a:solidFill>
                <a:srgbClr val="000000"/>
              </a:solidFill>
            </a:endParaRPr>
          </a:p>
          <a:p>
            <a:pPr indent="0" lvl="0" marL="0" rtl="0" algn="l">
              <a:spcBef>
                <a:spcPts val="100"/>
              </a:spcBef>
              <a:spcAft>
                <a:spcPts val="0"/>
              </a:spcAft>
              <a:buNone/>
            </a:pPr>
            <a:r>
              <a:rPr lang="en" sz="900" u="sng">
                <a:solidFill>
                  <a:schemeClr val="hlink"/>
                </a:solidFill>
                <a:hlinkClick r:id="rId15"/>
              </a:rPr>
              <a:t>[13] OpenStreetmap and Wiki, “Openstreetmaps,” 2004.</a:t>
            </a:r>
            <a:endParaRPr sz="900">
              <a:solidFill>
                <a:srgbClr val="000000"/>
              </a:solidFill>
            </a:endParaRPr>
          </a:p>
          <a:p>
            <a:pPr indent="0" lvl="0" marL="0" rtl="0" algn="l">
              <a:spcBef>
                <a:spcPts val="100"/>
              </a:spcBef>
              <a:spcAft>
                <a:spcPts val="0"/>
              </a:spcAft>
              <a:buNone/>
            </a:pPr>
            <a:r>
              <a:rPr lang="en" sz="900" u="sng">
                <a:solidFill>
                  <a:schemeClr val="hlink"/>
                </a:solidFill>
                <a:hlinkClick r:id="rId16"/>
              </a:rPr>
              <a:t>[14] Government, of, and Singapore, “Lta datamall,” 2020.</a:t>
            </a:r>
            <a:endParaRPr sz="900">
              <a:solidFill>
                <a:srgbClr val="000000"/>
              </a:solidFill>
            </a:endParaRPr>
          </a:p>
          <a:p>
            <a:pPr indent="0" lvl="0" marL="0" rtl="0" algn="l">
              <a:spcBef>
                <a:spcPts val="100"/>
              </a:spcBef>
              <a:spcAft>
                <a:spcPts val="0"/>
              </a:spcAft>
              <a:buNone/>
            </a:pPr>
            <a:r>
              <a:rPr lang="en" sz="900" u="sng">
                <a:solidFill>
                  <a:schemeClr val="hlink"/>
                </a:solidFill>
                <a:hlinkClick r:id="rId17"/>
              </a:rPr>
              <a:t>[15] TopCoder, “Data science algorithms: Successive shortest path,”</a:t>
            </a:r>
            <a:endParaRPr sz="900">
              <a:solidFill>
                <a:srgbClr val="000000"/>
              </a:solidFill>
            </a:endParaRPr>
          </a:p>
          <a:p>
            <a:pPr indent="0" lvl="0" marL="0" rtl="0" algn="l">
              <a:spcBef>
                <a:spcPts val="100"/>
              </a:spcBef>
              <a:spcAft>
                <a:spcPts val="0"/>
              </a:spcAft>
              <a:buNone/>
            </a:pPr>
            <a:r>
              <a:rPr lang="en" sz="900" u="sng">
                <a:solidFill>
                  <a:schemeClr val="hlink"/>
                </a:solidFill>
                <a:hlinkClick r:id="rId18"/>
              </a:rPr>
              <a:t>[16] P. Freeman, “The secretary problem and its extensions: A review,” International Statistical Review / Revue Internationale de Statistique, 1983.</a:t>
            </a:r>
            <a:endParaRPr sz="900">
              <a:solidFill>
                <a:srgbClr val="000000"/>
              </a:solidFill>
            </a:endParaRPr>
          </a:p>
          <a:p>
            <a:pPr indent="0" lvl="0" marL="0" rtl="0" algn="l">
              <a:spcBef>
                <a:spcPts val="100"/>
              </a:spcBef>
              <a:spcAft>
                <a:spcPts val="0"/>
              </a:spcAft>
              <a:buNone/>
            </a:pPr>
            <a:r>
              <a:rPr lang="en" sz="900">
                <a:solidFill>
                  <a:srgbClr val="000000"/>
                </a:solidFill>
              </a:rPr>
              <a:t>[17] </a:t>
            </a:r>
            <a:r>
              <a:rPr lang="en" sz="900" u="sng">
                <a:solidFill>
                  <a:schemeClr val="hlink"/>
                </a:solidFill>
                <a:hlinkClick r:id="rId19"/>
              </a:rPr>
              <a:t>Daisik, “Pytrans/urban network analysis,” 2018.</a:t>
            </a:r>
            <a:endParaRPr sz="900">
              <a:solidFill>
                <a:srgbClr val="000000"/>
              </a:solidFill>
            </a:endParaRPr>
          </a:p>
          <a:p>
            <a:pPr indent="0" lvl="0" marL="0" rtl="0" algn="l">
              <a:spcBef>
                <a:spcPts val="100"/>
              </a:spcBef>
              <a:spcAft>
                <a:spcPts val="0"/>
              </a:spcAft>
              <a:buNone/>
            </a:pPr>
            <a:r>
              <a:rPr lang="en" sz="900" u="sng">
                <a:solidFill>
                  <a:schemeClr val="hlink"/>
                </a:solidFill>
                <a:hlinkClick r:id="rId20"/>
              </a:rPr>
              <a:t>[18] T. N. for Research Core Team, “Transportation networks for research,”</a:t>
            </a:r>
            <a:endParaRPr sz="900">
              <a:solidFill>
                <a:srgbClr val="000000"/>
              </a:solidFill>
            </a:endParaRPr>
          </a:p>
          <a:p>
            <a:pPr indent="0" lvl="0" marL="0" rtl="0" algn="l">
              <a:spcBef>
                <a:spcPts val="100"/>
              </a:spcBef>
              <a:spcAft>
                <a:spcPts val="100"/>
              </a:spcAft>
              <a:buNone/>
            </a:pPr>
            <a:r>
              <a:t/>
            </a:r>
            <a:endParaRPr sz="9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3" name="Shape 303"/>
        <p:cNvGrpSpPr/>
        <p:nvPr/>
      </p:nvGrpSpPr>
      <p:grpSpPr>
        <a:xfrm>
          <a:off x="0" y="0"/>
          <a:ext cx="0" cy="0"/>
          <a:chOff x="0" y="0"/>
          <a:chExt cx="0" cy="0"/>
        </a:xfrm>
      </p:grpSpPr>
      <p:pic>
        <p:nvPicPr>
          <p:cNvPr descr="Thank You The Mask GIF - ThankYou TheMask JimCarrey - Discover ..." id="304" name="Google Shape;304;p33"/>
          <p:cNvPicPr preferRelativeResize="0"/>
          <p:nvPr/>
        </p:nvPicPr>
        <p:blipFill>
          <a:blip r:embed="rId3">
            <a:alphaModFix/>
          </a:blip>
          <a:stretch>
            <a:fillRect/>
          </a:stretch>
        </p:blipFill>
        <p:spPr>
          <a:xfrm>
            <a:off x="2286000" y="942975"/>
            <a:ext cx="4743450" cy="325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60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Use multi-class fleets instead?</a:t>
            </a:r>
            <a:endParaRPr b="1">
              <a:latin typeface="Comic Sans MS"/>
              <a:ea typeface="Comic Sans MS"/>
              <a:cs typeface="Comic Sans MS"/>
              <a:sym typeface="Comic Sans MS"/>
            </a:endParaRPr>
          </a:p>
        </p:txBody>
      </p:sp>
      <p:sp>
        <p:nvSpPr>
          <p:cNvPr id="73" name="Google Shape;73;p15"/>
          <p:cNvSpPr txBox="1"/>
          <p:nvPr>
            <p:ph idx="1" type="body"/>
          </p:nvPr>
        </p:nvSpPr>
        <p:spPr>
          <a:xfrm>
            <a:off x="311700" y="979125"/>
            <a:ext cx="8520600" cy="373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B</a:t>
            </a:r>
            <a:r>
              <a:rPr lang="en" sz="1400">
                <a:solidFill>
                  <a:srgbClr val="000000"/>
                </a:solidFill>
                <a:latin typeface="Comic Sans MS"/>
                <a:ea typeface="Comic Sans MS"/>
                <a:cs typeface="Comic Sans MS"/>
                <a:sym typeface="Comic Sans MS"/>
              </a:rPr>
              <a:t>reak a customer trip into 3 classes:</a:t>
            </a:r>
            <a:endParaRPr sz="1400">
              <a:solidFill>
                <a:srgbClr val="000000"/>
              </a:solidFill>
              <a:latin typeface="Comic Sans MS"/>
              <a:ea typeface="Comic Sans MS"/>
              <a:cs typeface="Comic Sans MS"/>
              <a:sym typeface="Comic Sans MS"/>
            </a:endParaRPr>
          </a:p>
          <a:p>
            <a:pPr indent="-311150" lvl="1" marL="914400" rtl="0" algn="l">
              <a:spcBef>
                <a:spcPts val="0"/>
              </a:spcBef>
              <a:spcAft>
                <a:spcPts val="0"/>
              </a:spcAft>
              <a:buClr>
                <a:srgbClr val="000000"/>
              </a:buClr>
              <a:buSzPts val="1300"/>
              <a:buFont typeface="Comic Sans MS"/>
              <a:buChar char="➢"/>
            </a:pPr>
            <a:r>
              <a:rPr b="1" lang="en" sz="1300">
                <a:solidFill>
                  <a:srgbClr val="000000"/>
                </a:solidFill>
                <a:latin typeface="Comic Sans MS"/>
                <a:ea typeface="Comic Sans MS"/>
                <a:cs typeface="Comic Sans MS"/>
                <a:sym typeface="Comic Sans MS"/>
              </a:rPr>
              <a:t>F</a:t>
            </a:r>
            <a:r>
              <a:rPr b="1" lang="en" sz="1300">
                <a:solidFill>
                  <a:srgbClr val="000000"/>
                </a:solidFill>
                <a:latin typeface="Comic Sans MS"/>
                <a:ea typeface="Comic Sans MS"/>
                <a:cs typeface="Comic Sans MS"/>
                <a:sym typeface="Comic Sans MS"/>
              </a:rPr>
              <a:t>irst mile:</a:t>
            </a:r>
            <a:endParaRPr b="1" sz="1300">
              <a:solidFill>
                <a:srgbClr val="000000"/>
              </a:solidFill>
              <a:latin typeface="Comic Sans MS"/>
              <a:ea typeface="Comic Sans MS"/>
              <a:cs typeface="Comic Sans MS"/>
              <a:sym typeface="Comic Sans MS"/>
            </a:endParaRPr>
          </a:p>
          <a:p>
            <a:pPr indent="-311150" lvl="1" marL="914400" rtl="0" algn="l">
              <a:spcBef>
                <a:spcPts val="0"/>
              </a:spcBef>
              <a:spcAft>
                <a:spcPts val="0"/>
              </a:spcAft>
              <a:buClr>
                <a:srgbClr val="000000"/>
              </a:buClr>
              <a:buSzPts val="1300"/>
              <a:buFont typeface="Comic Sans MS"/>
              <a:buChar char="➢"/>
            </a:pPr>
            <a:r>
              <a:rPr b="1" lang="en" sz="1300">
                <a:solidFill>
                  <a:srgbClr val="FF0000"/>
                </a:solidFill>
                <a:latin typeface="Comic Sans MS"/>
                <a:ea typeface="Comic Sans MS"/>
                <a:cs typeface="Comic Sans MS"/>
                <a:sym typeface="Comic Sans MS"/>
              </a:rPr>
              <a:t>Last </a:t>
            </a:r>
            <a:r>
              <a:rPr b="1" lang="en" sz="1300">
                <a:solidFill>
                  <a:srgbClr val="FF0000"/>
                </a:solidFill>
                <a:latin typeface="Comic Sans MS"/>
                <a:ea typeface="Comic Sans MS"/>
                <a:cs typeface="Comic Sans MS"/>
                <a:sym typeface="Comic Sans MS"/>
              </a:rPr>
              <a:t>mile</a:t>
            </a:r>
            <a:r>
              <a:rPr b="1" lang="en" sz="1300">
                <a:solidFill>
                  <a:srgbClr val="FF0000"/>
                </a:solidFill>
                <a:latin typeface="Comic Sans MS"/>
                <a:ea typeface="Comic Sans MS"/>
                <a:cs typeface="Comic Sans MS"/>
                <a:sym typeface="Comic Sans MS"/>
              </a:rPr>
              <a:t>:</a:t>
            </a:r>
            <a:r>
              <a:rPr b="1" lang="en" sz="1300">
                <a:solidFill>
                  <a:srgbClr val="000000"/>
                </a:solidFill>
                <a:latin typeface="Comic Sans MS"/>
                <a:ea typeface="Comic Sans MS"/>
                <a:cs typeface="Comic Sans MS"/>
                <a:sym typeface="Comic Sans MS"/>
              </a:rPr>
              <a:t> </a:t>
            </a:r>
            <a:endParaRPr b="1" sz="1300">
              <a:solidFill>
                <a:srgbClr val="000000"/>
              </a:solidFill>
              <a:latin typeface="Comic Sans MS"/>
              <a:ea typeface="Comic Sans MS"/>
              <a:cs typeface="Comic Sans MS"/>
              <a:sym typeface="Comic Sans MS"/>
            </a:endParaRPr>
          </a:p>
          <a:p>
            <a:pPr indent="-311150" lvl="1" marL="914400" rtl="0" algn="l">
              <a:spcBef>
                <a:spcPts val="0"/>
              </a:spcBef>
              <a:spcAft>
                <a:spcPts val="0"/>
              </a:spcAft>
              <a:buClr>
                <a:srgbClr val="000000"/>
              </a:buClr>
              <a:buSzPts val="1300"/>
              <a:buChar char="➢"/>
            </a:pPr>
            <a:r>
              <a:rPr b="1" lang="en" sz="1300">
                <a:solidFill>
                  <a:srgbClr val="1155CC"/>
                </a:solidFill>
                <a:latin typeface="Comic Sans MS"/>
                <a:ea typeface="Comic Sans MS"/>
                <a:cs typeface="Comic Sans MS"/>
                <a:sym typeface="Comic Sans MS"/>
              </a:rPr>
              <a:t>Middle mile:</a:t>
            </a:r>
            <a:r>
              <a:rPr b="1" lang="en" sz="1300">
                <a:solidFill>
                  <a:schemeClr val="dk1"/>
                </a:solidFill>
                <a:latin typeface="Comic Sans MS"/>
                <a:ea typeface="Comic Sans MS"/>
                <a:cs typeface="Comic Sans MS"/>
                <a:sym typeface="Comic Sans MS"/>
              </a:rPr>
              <a:t> </a:t>
            </a:r>
            <a:r>
              <a:rPr lang="en" sz="1300">
                <a:solidFill>
                  <a:srgbClr val="000000"/>
                </a:solidFill>
                <a:latin typeface="Comic Sans MS"/>
                <a:ea typeface="Comic Sans MS"/>
                <a:cs typeface="Comic Sans MS"/>
                <a:sym typeface="Comic Sans MS"/>
              </a:rPr>
              <a:t>C</a:t>
            </a:r>
            <a:r>
              <a:rPr lang="en" sz="1300">
                <a:solidFill>
                  <a:srgbClr val="000000"/>
                </a:solidFill>
                <a:latin typeface="Comic Sans MS"/>
                <a:ea typeface="Comic Sans MS"/>
                <a:cs typeface="Comic Sans MS"/>
                <a:sym typeface="Comic Sans MS"/>
              </a:rPr>
              <a:t>overs </a:t>
            </a:r>
            <a:r>
              <a:rPr lang="en" sz="1300">
                <a:solidFill>
                  <a:srgbClr val="000000"/>
                </a:solidFill>
                <a:latin typeface="Comic Sans MS"/>
                <a:ea typeface="Comic Sans MS"/>
                <a:cs typeface="Comic Sans MS"/>
                <a:sym typeface="Comic Sans MS"/>
              </a:rPr>
              <a:t>~</a:t>
            </a:r>
            <a:r>
              <a:rPr lang="en" sz="1300">
                <a:solidFill>
                  <a:srgbClr val="000000"/>
                </a:solidFill>
                <a:latin typeface="Comic Sans MS"/>
                <a:ea typeface="Comic Sans MS"/>
                <a:cs typeface="Comic Sans MS"/>
                <a:sym typeface="Comic Sans MS"/>
              </a:rPr>
              <a:t>90% of the </a:t>
            </a:r>
            <a:r>
              <a:rPr lang="en" sz="1300">
                <a:solidFill>
                  <a:srgbClr val="000000"/>
                </a:solidFill>
                <a:latin typeface="Comic Sans MS"/>
                <a:ea typeface="Comic Sans MS"/>
                <a:cs typeface="Comic Sans MS"/>
                <a:sym typeface="Comic Sans MS"/>
              </a:rPr>
              <a:t>tr</a:t>
            </a:r>
            <a:r>
              <a:rPr lang="en" sz="1300">
                <a:solidFill>
                  <a:srgbClr val="000000"/>
                </a:solidFill>
                <a:latin typeface="Comic Sans MS"/>
                <a:ea typeface="Comic Sans MS"/>
                <a:cs typeface="Comic Sans MS"/>
                <a:sym typeface="Comic Sans MS"/>
              </a:rPr>
              <a:t>ips using fast-speed cars</a:t>
            </a:r>
            <a:r>
              <a:rPr lang="en" sz="1300">
                <a:solidFill>
                  <a:srgbClr val="000000"/>
                </a:solidFill>
                <a:latin typeface="Comic Sans MS"/>
                <a:ea typeface="Comic Sans MS"/>
                <a:cs typeface="Comic Sans MS"/>
                <a:sym typeface="Comic Sans MS"/>
              </a:rPr>
              <a:t> or</a:t>
            </a:r>
            <a:r>
              <a:rPr lang="en" sz="1300">
                <a:solidFill>
                  <a:srgbClr val="000000"/>
                </a:solidFill>
                <a:latin typeface="Comic Sans MS"/>
                <a:ea typeface="Comic Sans MS"/>
                <a:cs typeface="Comic Sans MS"/>
                <a:sym typeface="Comic Sans MS"/>
              </a:rPr>
              <a:t> public transports. </a:t>
            </a:r>
            <a:endParaRPr sz="1400">
              <a:solidFill>
                <a:srgbClr val="000000"/>
              </a:solidFill>
              <a:latin typeface="Comic Sans MS"/>
              <a:ea typeface="Comic Sans MS"/>
              <a:cs typeface="Comic Sans MS"/>
              <a:sym typeface="Comic Sans MS"/>
            </a:endParaRPr>
          </a:p>
          <a:p>
            <a:pPr indent="0" lvl="0" marL="457200" rtl="0" algn="l">
              <a:spcBef>
                <a:spcPts val="1600"/>
              </a:spcBef>
              <a:spcAft>
                <a:spcPts val="0"/>
              </a:spcAft>
              <a:buNone/>
            </a:pPr>
            <a:r>
              <a:t/>
            </a:r>
            <a:endParaRPr sz="1400">
              <a:solidFill>
                <a:srgbClr val="000000"/>
              </a:solidFill>
              <a:latin typeface="Comic Sans MS"/>
              <a:ea typeface="Comic Sans MS"/>
              <a:cs typeface="Comic Sans MS"/>
              <a:sym typeface="Comic Sans MS"/>
            </a:endParaRPr>
          </a:p>
          <a:p>
            <a:pPr indent="0" lvl="0" marL="0" rtl="0" algn="l">
              <a:spcBef>
                <a:spcPts val="1600"/>
              </a:spcBef>
              <a:spcAft>
                <a:spcPts val="0"/>
              </a:spcAft>
              <a:buNone/>
            </a:pPr>
            <a:r>
              <a:t/>
            </a:r>
            <a:endParaRPr sz="1400">
              <a:solidFill>
                <a:srgbClr val="000000"/>
              </a:solidFill>
              <a:latin typeface="Comic Sans MS"/>
              <a:ea typeface="Comic Sans MS"/>
              <a:cs typeface="Comic Sans MS"/>
              <a:sym typeface="Comic Sans MS"/>
            </a:endParaRPr>
          </a:p>
          <a:p>
            <a:pPr indent="0" lvl="0" marL="0" rtl="0" algn="l">
              <a:spcBef>
                <a:spcPts val="1600"/>
              </a:spcBef>
              <a:spcAft>
                <a:spcPts val="1600"/>
              </a:spcAft>
              <a:buNone/>
            </a:pPr>
            <a:r>
              <a:t/>
            </a:r>
            <a:endParaRPr sz="1400">
              <a:solidFill>
                <a:srgbClr val="000000"/>
              </a:solidFill>
              <a:latin typeface="Comic Sans MS"/>
              <a:ea typeface="Comic Sans MS"/>
              <a:cs typeface="Comic Sans MS"/>
              <a:sym typeface="Comic Sans MS"/>
            </a:endParaRPr>
          </a:p>
        </p:txBody>
      </p:sp>
      <p:sp>
        <p:nvSpPr>
          <p:cNvPr id="74" name="Google Shape;74;p15"/>
          <p:cNvSpPr/>
          <p:nvPr/>
        </p:nvSpPr>
        <p:spPr>
          <a:xfrm>
            <a:off x="2106975" y="1307950"/>
            <a:ext cx="136200" cy="4338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2243175" y="1345150"/>
            <a:ext cx="4286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omic Sans MS"/>
                <a:ea typeface="Comic Sans MS"/>
                <a:cs typeface="Comic Sans MS"/>
                <a:sym typeface="Comic Sans MS"/>
              </a:rPr>
              <a:t>Use cycles, scooters, walking on pedestrian paths</a:t>
            </a:r>
            <a:endParaRPr sz="1300">
              <a:latin typeface="Comic Sans MS"/>
              <a:ea typeface="Comic Sans MS"/>
              <a:cs typeface="Comic Sans MS"/>
              <a:sym typeface="Comic Sans MS"/>
            </a:endParaRPr>
          </a:p>
        </p:txBody>
      </p:sp>
      <p:sp>
        <p:nvSpPr>
          <p:cNvPr id="76" name="Google Shape;76;p15"/>
          <p:cNvSpPr txBox="1"/>
          <p:nvPr/>
        </p:nvSpPr>
        <p:spPr>
          <a:xfrm>
            <a:off x="884850" y="3885800"/>
            <a:ext cx="7374300" cy="6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1200">
                <a:solidFill>
                  <a:schemeClr val="dk1"/>
                </a:solidFill>
              </a:rPr>
              <a:t>Fig. 2:</a:t>
            </a:r>
            <a:r>
              <a:rPr lang="en" sz="1200">
                <a:solidFill>
                  <a:schemeClr val="dk1"/>
                </a:solidFill>
              </a:rPr>
              <a:t> Customer trip performed using a multi-class fleet of vehicles</a:t>
            </a:r>
            <a:endParaRPr sz="1200"/>
          </a:p>
        </p:txBody>
      </p:sp>
      <p:pic>
        <p:nvPicPr>
          <p:cNvPr id="77" name="Google Shape;77;p15"/>
          <p:cNvPicPr preferRelativeResize="0"/>
          <p:nvPr/>
        </p:nvPicPr>
        <p:blipFill>
          <a:blip r:embed="rId3">
            <a:alphaModFix/>
          </a:blip>
          <a:stretch>
            <a:fillRect/>
          </a:stretch>
        </p:blipFill>
        <p:spPr>
          <a:xfrm>
            <a:off x="2057400" y="2809463"/>
            <a:ext cx="5029200" cy="1076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9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Formulating our problem</a:t>
            </a:r>
            <a:endParaRPr b="1">
              <a:latin typeface="Comic Sans MS"/>
              <a:ea typeface="Comic Sans MS"/>
              <a:cs typeface="Comic Sans MS"/>
              <a:sym typeface="Comic Sans MS"/>
            </a:endParaRPr>
          </a:p>
        </p:txBody>
      </p:sp>
      <p:sp>
        <p:nvSpPr>
          <p:cNvPr id="83" name="Google Shape;83;p16"/>
          <p:cNvSpPr txBox="1"/>
          <p:nvPr>
            <p:ph idx="1" type="body"/>
          </p:nvPr>
        </p:nvSpPr>
        <p:spPr>
          <a:xfrm>
            <a:off x="311700" y="845500"/>
            <a:ext cx="8520600" cy="4173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omic Sans MS"/>
              <a:buChar char="❖"/>
            </a:pPr>
            <a:r>
              <a:rPr lang="en" sz="1400">
                <a:solidFill>
                  <a:schemeClr val="dk1"/>
                </a:solidFill>
                <a:latin typeface="Comic Sans MS"/>
                <a:ea typeface="Comic Sans MS"/>
                <a:cs typeface="Comic Sans MS"/>
                <a:sym typeface="Comic Sans MS"/>
              </a:rPr>
              <a:t>R</a:t>
            </a:r>
            <a:r>
              <a:rPr lang="en" sz="1400">
                <a:solidFill>
                  <a:srgbClr val="000000"/>
                </a:solidFill>
                <a:latin typeface="Comic Sans MS"/>
                <a:ea typeface="Comic Sans MS"/>
                <a:cs typeface="Comic Sans MS"/>
                <a:sym typeface="Comic Sans MS"/>
              </a:rPr>
              <a:t>oute customer trips in a congestion-aware manner using a multi-class fleet of vehicles.</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Provides optimal transit points for each trip.</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Create a social model. </a:t>
            </a:r>
            <a:endParaRPr sz="1400">
              <a:solidFill>
                <a:srgbClr val="000000"/>
              </a:solidFill>
              <a:latin typeface="Comic Sans MS"/>
              <a:ea typeface="Comic Sans MS"/>
              <a:cs typeface="Comic Sans MS"/>
              <a:sym typeface="Comic Sans MS"/>
            </a:endParaRPr>
          </a:p>
          <a:p>
            <a:pPr indent="0" lvl="0" marL="0" rtl="0" algn="l">
              <a:spcBef>
                <a:spcPts val="1600"/>
              </a:spcBef>
              <a:spcAft>
                <a:spcPts val="1600"/>
              </a:spcAft>
              <a:buNone/>
            </a:pPr>
            <a:r>
              <a:t/>
            </a:r>
            <a:endParaRPr sz="1400">
              <a:solidFill>
                <a:srgbClr val="000000"/>
              </a:solidFill>
              <a:latin typeface="Comic Sans MS"/>
              <a:ea typeface="Comic Sans MS"/>
              <a:cs typeface="Comic Sans MS"/>
              <a:sym typeface="Comic Sans MS"/>
            </a:endParaRPr>
          </a:p>
        </p:txBody>
      </p:sp>
      <p:pic>
        <p:nvPicPr>
          <p:cNvPr id="84" name="Google Shape;84;p16"/>
          <p:cNvPicPr preferRelativeResize="0"/>
          <p:nvPr/>
        </p:nvPicPr>
        <p:blipFill>
          <a:blip r:embed="rId3">
            <a:alphaModFix/>
          </a:blip>
          <a:stretch>
            <a:fillRect/>
          </a:stretch>
        </p:blipFill>
        <p:spPr>
          <a:xfrm>
            <a:off x="1275200" y="2722175"/>
            <a:ext cx="6593600" cy="1562100"/>
          </a:xfrm>
          <a:prstGeom prst="rect">
            <a:avLst/>
          </a:prstGeom>
          <a:noFill/>
          <a:ln cap="flat" cmpd="sng" w="19050">
            <a:solidFill>
              <a:schemeClr val="dk2"/>
            </a:solidFill>
            <a:prstDash val="solid"/>
            <a:round/>
            <a:headEnd len="sm" w="sm" type="none"/>
            <a:tailEnd len="sm" w="sm" type="none"/>
          </a:ln>
        </p:spPr>
      </p:pic>
      <p:sp>
        <p:nvSpPr>
          <p:cNvPr id="85" name="Google Shape;85;p16"/>
          <p:cNvSpPr txBox="1"/>
          <p:nvPr/>
        </p:nvSpPr>
        <p:spPr>
          <a:xfrm>
            <a:off x="1609800" y="4409525"/>
            <a:ext cx="59244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Fig. 3:</a:t>
            </a:r>
            <a:r>
              <a:rPr lang="en" sz="1200"/>
              <a:t> A multi-class setup (walking + bus). D is the optimal transit point for minimum trip time</a:t>
            </a:r>
            <a:endParaRPr sz="1200"/>
          </a:p>
          <a:p>
            <a:pPr indent="0" lvl="0" marL="0" rtl="0" algn="l">
              <a:spcBef>
                <a:spcPts val="0"/>
              </a:spcBef>
              <a:spcAft>
                <a:spcPts val="0"/>
              </a:spcAft>
              <a:buNone/>
            </a:pPr>
            <a:r>
              <a:t/>
            </a:r>
            <a:endParaRPr sz="1200"/>
          </a:p>
        </p:txBody>
      </p:sp>
      <p:sp>
        <p:nvSpPr>
          <p:cNvPr id="86" name="Google Shape;86;p16"/>
          <p:cNvSpPr txBox="1"/>
          <p:nvPr/>
        </p:nvSpPr>
        <p:spPr>
          <a:xfrm>
            <a:off x="1471800" y="1902400"/>
            <a:ext cx="20589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Wardrop User Equilibrium</a:t>
            </a:r>
            <a:endParaRPr sz="1200">
              <a:latin typeface="Comic Sans MS"/>
              <a:ea typeface="Comic Sans MS"/>
              <a:cs typeface="Comic Sans MS"/>
              <a:sym typeface="Comic Sans MS"/>
            </a:endParaRPr>
          </a:p>
        </p:txBody>
      </p:sp>
      <p:cxnSp>
        <p:nvCxnSpPr>
          <p:cNvPr id="87" name="Google Shape;87;p16"/>
          <p:cNvCxnSpPr/>
          <p:nvPr/>
        </p:nvCxnSpPr>
        <p:spPr>
          <a:xfrm>
            <a:off x="2211450" y="1659400"/>
            <a:ext cx="309300" cy="243000"/>
          </a:xfrm>
          <a:prstGeom prst="straightConnector1">
            <a:avLst/>
          </a:prstGeom>
          <a:noFill/>
          <a:ln cap="flat" cmpd="sng" w="9525">
            <a:solidFill>
              <a:schemeClr val="dk2"/>
            </a:solidFill>
            <a:prstDash val="solid"/>
            <a:round/>
            <a:headEnd len="med" w="med" type="none"/>
            <a:tailEnd len="med" w="med" type="triangle"/>
          </a:ln>
        </p:spPr>
      </p:cxnSp>
      <p:sp>
        <p:nvSpPr>
          <p:cNvPr id="88" name="Google Shape;88;p16"/>
          <p:cNvSpPr txBox="1"/>
          <p:nvPr/>
        </p:nvSpPr>
        <p:spPr>
          <a:xfrm>
            <a:off x="3910225" y="1902400"/>
            <a:ext cx="22746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ic Sans MS"/>
                <a:ea typeface="Comic Sans MS"/>
                <a:cs typeface="Comic Sans MS"/>
                <a:sym typeface="Comic Sans MS"/>
              </a:rPr>
              <a:t>Wardrop System Equilibrium</a:t>
            </a:r>
            <a:endParaRPr sz="1200">
              <a:latin typeface="Comic Sans MS"/>
              <a:ea typeface="Comic Sans MS"/>
              <a:cs typeface="Comic Sans MS"/>
              <a:sym typeface="Comic Sans MS"/>
            </a:endParaRPr>
          </a:p>
        </p:txBody>
      </p:sp>
      <p:cxnSp>
        <p:nvCxnSpPr>
          <p:cNvPr id="89" name="Google Shape;89;p16"/>
          <p:cNvCxnSpPr/>
          <p:nvPr/>
        </p:nvCxnSpPr>
        <p:spPr>
          <a:xfrm>
            <a:off x="2614875" y="1604700"/>
            <a:ext cx="1409100" cy="3681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6"/>
          <p:cNvCxnSpPr>
            <a:stCxn id="86" idx="1"/>
            <a:endCxn id="86" idx="3"/>
          </p:cNvCxnSpPr>
          <p:nvPr/>
        </p:nvCxnSpPr>
        <p:spPr>
          <a:xfrm>
            <a:off x="1471800" y="2105950"/>
            <a:ext cx="2058900" cy="0"/>
          </a:xfrm>
          <a:prstGeom prst="straightConnector1">
            <a:avLst/>
          </a:prstGeom>
          <a:noFill/>
          <a:ln cap="flat" cmpd="sng" w="28575">
            <a:solidFill>
              <a:srgbClr val="FF0000"/>
            </a:solidFill>
            <a:prstDash val="solid"/>
            <a:round/>
            <a:headEnd len="med" w="med" type="none"/>
            <a:tailEnd len="med" w="med" type="none"/>
          </a:ln>
        </p:spPr>
      </p:cxnSp>
      <p:sp>
        <p:nvSpPr>
          <p:cNvPr id="91" name="Google Shape;91;p16"/>
          <p:cNvSpPr txBox="1"/>
          <p:nvPr/>
        </p:nvSpPr>
        <p:spPr>
          <a:xfrm>
            <a:off x="5996850" y="1902400"/>
            <a:ext cx="3522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4868825" y="540200"/>
            <a:ext cx="4045200" cy="181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latin typeface="Comic Sans MS"/>
                <a:ea typeface="Comic Sans MS"/>
                <a:cs typeface="Comic Sans MS"/>
                <a:sym typeface="Comic Sans MS"/>
              </a:rPr>
              <a:t>Geographic Information System [GIS]</a:t>
            </a:r>
            <a:endParaRPr b="1" sz="2800">
              <a:latin typeface="Comic Sans MS"/>
              <a:ea typeface="Comic Sans MS"/>
              <a:cs typeface="Comic Sans MS"/>
              <a:sym typeface="Comic Sans MS"/>
            </a:endParaRPr>
          </a:p>
          <a:p>
            <a:pPr indent="0" lvl="0" marL="0" rtl="0" algn="ctr">
              <a:spcBef>
                <a:spcPts val="0"/>
              </a:spcBef>
              <a:spcAft>
                <a:spcPts val="0"/>
              </a:spcAft>
              <a:buNone/>
            </a:pPr>
            <a:r>
              <a:t/>
            </a:r>
            <a:endParaRPr sz="2800"/>
          </a:p>
        </p:txBody>
      </p:sp>
      <p:sp>
        <p:nvSpPr>
          <p:cNvPr id="97" name="Google Shape;97;p17"/>
          <p:cNvSpPr txBox="1"/>
          <p:nvPr>
            <p:ph idx="1" type="subTitle"/>
          </p:nvPr>
        </p:nvSpPr>
        <p:spPr>
          <a:xfrm>
            <a:off x="4906775" y="2436800"/>
            <a:ext cx="4313700" cy="111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000000"/>
                </a:solidFill>
                <a:latin typeface="Comic Sans MS"/>
                <a:ea typeface="Comic Sans MS"/>
                <a:cs typeface="Comic Sans MS"/>
                <a:sym typeface="Comic Sans MS"/>
              </a:rPr>
              <a:t>It’s a </a:t>
            </a:r>
            <a:r>
              <a:rPr lang="en" sz="1400">
                <a:solidFill>
                  <a:srgbClr val="000000"/>
                </a:solidFill>
                <a:latin typeface="Comic Sans MS"/>
                <a:ea typeface="Comic Sans MS"/>
                <a:cs typeface="Comic Sans MS"/>
                <a:sym typeface="Comic Sans MS"/>
              </a:rPr>
              <a:t>computer system for capturing, storing, checking, and displaying data related to positions on Earth’s surface.</a:t>
            </a:r>
            <a:endParaRPr sz="1400">
              <a:solidFill>
                <a:srgbClr val="000000"/>
              </a:solidFill>
              <a:latin typeface="Comic Sans MS"/>
              <a:ea typeface="Comic Sans MS"/>
              <a:cs typeface="Comic Sans MS"/>
              <a:sym typeface="Comic Sans MS"/>
            </a:endParaRPr>
          </a:p>
          <a:p>
            <a:pPr indent="0" lvl="0" marL="0" rtl="0" algn="ctr">
              <a:spcBef>
                <a:spcPts val="1600"/>
              </a:spcBef>
              <a:spcAft>
                <a:spcPts val="0"/>
              </a:spcAft>
              <a:buNone/>
            </a:pPr>
            <a:r>
              <a:t/>
            </a:r>
            <a:endParaRPr sz="1400">
              <a:solidFill>
                <a:srgbClr val="000000"/>
              </a:solidFill>
              <a:latin typeface="Comic Sans MS"/>
              <a:ea typeface="Comic Sans MS"/>
              <a:cs typeface="Comic Sans MS"/>
              <a:sym typeface="Comic Sans MS"/>
            </a:endParaRPr>
          </a:p>
        </p:txBody>
      </p:sp>
      <p:pic>
        <p:nvPicPr>
          <p:cNvPr descr="GIS partners recognised for exceptional achievement" id="98" name="Google Shape;98;p17"/>
          <p:cNvPicPr preferRelativeResize="0"/>
          <p:nvPr/>
        </p:nvPicPr>
        <p:blipFill>
          <a:blip r:embed="rId3">
            <a:alphaModFix/>
          </a:blip>
          <a:stretch>
            <a:fillRect/>
          </a:stretch>
        </p:blipFill>
        <p:spPr>
          <a:xfrm>
            <a:off x="0" y="587150"/>
            <a:ext cx="4572000" cy="383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65500" y="336625"/>
            <a:ext cx="4275300" cy="7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latin typeface="Comic Sans MS"/>
                <a:ea typeface="Comic Sans MS"/>
                <a:cs typeface="Comic Sans MS"/>
                <a:sym typeface="Comic Sans MS"/>
              </a:rPr>
              <a:t>Python GIS Libraries</a:t>
            </a:r>
            <a:endParaRPr b="1" sz="2800">
              <a:latin typeface="Comic Sans MS"/>
              <a:ea typeface="Comic Sans MS"/>
              <a:cs typeface="Comic Sans MS"/>
              <a:sym typeface="Comic Sans MS"/>
            </a:endParaRPr>
          </a:p>
          <a:p>
            <a:pPr indent="0" lvl="0" marL="0" rtl="0" algn="ctr">
              <a:spcBef>
                <a:spcPts val="0"/>
              </a:spcBef>
              <a:spcAft>
                <a:spcPts val="0"/>
              </a:spcAft>
              <a:buNone/>
            </a:pPr>
            <a:r>
              <a:t/>
            </a:r>
            <a:endParaRPr sz="2800"/>
          </a:p>
        </p:txBody>
      </p:sp>
      <p:sp>
        <p:nvSpPr>
          <p:cNvPr id="104" name="Google Shape;104;p18"/>
          <p:cNvSpPr txBox="1"/>
          <p:nvPr>
            <p:ph idx="2" type="body"/>
          </p:nvPr>
        </p:nvSpPr>
        <p:spPr>
          <a:xfrm>
            <a:off x="265500" y="892501"/>
            <a:ext cx="8511000" cy="994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Comic Sans MS"/>
              <a:buChar char="❖"/>
            </a:pPr>
            <a:r>
              <a:rPr b="1" lang="en" sz="1400">
                <a:solidFill>
                  <a:schemeClr val="dk1"/>
                </a:solidFill>
                <a:latin typeface="Comic Sans MS"/>
                <a:ea typeface="Comic Sans MS"/>
                <a:cs typeface="Comic Sans MS"/>
                <a:sym typeface="Comic Sans MS"/>
              </a:rPr>
              <a:t>OSMNx:</a:t>
            </a:r>
            <a:endParaRPr b="1" sz="1400">
              <a:solidFill>
                <a:schemeClr val="dk1"/>
              </a:solidFill>
              <a:latin typeface="Comic Sans MS"/>
              <a:ea typeface="Comic Sans MS"/>
              <a:cs typeface="Comic Sans MS"/>
              <a:sym typeface="Comic Sans MS"/>
            </a:endParaRPr>
          </a:p>
          <a:p>
            <a:pPr indent="-317500" lvl="1" marL="914400" rtl="0" algn="l">
              <a:spcBef>
                <a:spcPts val="0"/>
              </a:spcBef>
              <a:spcAft>
                <a:spcPts val="0"/>
              </a:spcAft>
              <a:buClr>
                <a:schemeClr val="dk1"/>
              </a:buClr>
              <a:buSzPts val="1400"/>
              <a:buFont typeface="Comic Sans MS"/>
              <a:buChar char="➢"/>
            </a:pPr>
            <a:r>
              <a:rPr lang="en" sz="1200">
                <a:solidFill>
                  <a:srgbClr val="24292E"/>
                </a:solidFill>
                <a:latin typeface="Comic Sans MS"/>
                <a:ea typeface="Comic Sans MS"/>
                <a:cs typeface="Comic Sans MS"/>
                <a:sym typeface="Comic Sans MS"/>
              </a:rPr>
              <a:t>Retrieve, model, analyze, and visualize OpenStreetMap street networks and other spatial data.</a:t>
            </a:r>
            <a:endParaRPr>
              <a:solidFill>
                <a:schemeClr val="dk1"/>
              </a:solidFill>
              <a:latin typeface="Comic Sans MS"/>
              <a:ea typeface="Comic Sans MS"/>
              <a:cs typeface="Comic Sans MS"/>
              <a:sym typeface="Comic Sans MS"/>
            </a:endParaRPr>
          </a:p>
          <a:p>
            <a:pPr indent="0" lvl="0" marL="0" rtl="0" algn="l">
              <a:spcBef>
                <a:spcPts val="1600"/>
              </a:spcBef>
              <a:spcAft>
                <a:spcPts val="1600"/>
              </a:spcAft>
              <a:buNone/>
            </a:pPr>
            <a:r>
              <a:t/>
            </a:r>
            <a:endParaRPr/>
          </a:p>
        </p:txBody>
      </p:sp>
      <p:pic>
        <p:nvPicPr>
          <p:cNvPr id="105" name="Google Shape;105;p18"/>
          <p:cNvPicPr preferRelativeResize="0"/>
          <p:nvPr/>
        </p:nvPicPr>
        <p:blipFill>
          <a:blip r:embed="rId3">
            <a:alphaModFix/>
          </a:blip>
          <a:stretch>
            <a:fillRect/>
          </a:stretch>
        </p:blipFill>
        <p:spPr>
          <a:xfrm>
            <a:off x="0" y="1743175"/>
            <a:ext cx="4572001" cy="2873305"/>
          </a:xfrm>
          <a:prstGeom prst="rect">
            <a:avLst/>
          </a:prstGeom>
          <a:noFill/>
          <a:ln>
            <a:noFill/>
          </a:ln>
        </p:spPr>
      </p:pic>
      <p:pic>
        <p:nvPicPr>
          <p:cNvPr id="106" name="Google Shape;106;p18"/>
          <p:cNvPicPr preferRelativeResize="0"/>
          <p:nvPr/>
        </p:nvPicPr>
        <p:blipFill rotWithShape="1">
          <a:blip r:embed="rId4">
            <a:alphaModFix/>
          </a:blip>
          <a:srcRect b="7097" l="0" r="0" t="0"/>
          <a:stretch/>
        </p:blipFill>
        <p:spPr>
          <a:xfrm>
            <a:off x="4572000" y="1743175"/>
            <a:ext cx="4572000" cy="2873300"/>
          </a:xfrm>
          <a:prstGeom prst="rect">
            <a:avLst/>
          </a:prstGeom>
          <a:noFill/>
          <a:ln>
            <a:noFill/>
          </a:ln>
        </p:spPr>
      </p:pic>
      <p:sp>
        <p:nvSpPr>
          <p:cNvPr id="107" name="Google Shape;107;p18"/>
          <p:cNvSpPr txBox="1"/>
          <p:nvPr/>
        </p:nvSpPr>
        <p:spPr>
          <a:xfrm>
            <a:off x="340200" y="4616475"/>
            <a:ext cx="38916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t>Fig. 5:</a:t>
            </a:r>
            <a:r>
              <a:rPr lang="en" sz="1300"/>
              <a:t> Nodes (V) </a:t>
            </a:r>
            <a:endParaRPr sz="1300"/>
          </a:p>
        </p:txBody>
      </p:sp>
      <p:sp>
        <p:nvSpPr>
          <p:cNvPr id="108" name="Google Shape;108;p18"/>
          <p:cNvSpPr txBox="1"/>
          <p:nvPr/>
        </p:nvSpPr>
        <p:spPr>
          <a:xfrm>
            <a:off x="4939500" y="4616475"/>
            <a:ext cx="38370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t>Fig. 6:</a:t>
            </a:r>
            <a:r>
              <a:rPr lang="en" sz="1300"/>
              <a:t> Edges (E)</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11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mic Sans MS"/>
                <a:ea typeface="Comic Sans MS"/>
                <a:cs typeface="Comic Sans MS"/>
                <a:sym typeface="Comic Sans MS"/>
              </a:rPr>
              <a:t>Python GIS Libraries</a:t>
            </a:r>
            <a:endParaRPr b="1">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4" name="Google Shape;114;p19"/>
          <p:cNvSpPr txBox="1"/>
          <p:nvPr>
            <p:ph idx="1" type="body"/>
          </p:nvPr>
        </p:nvSpPr>
        <p:spPr>
          <a:xfrm>
            <a:off x="311700" y="831500"/>
            <a:ext cx="8520600" cy="406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ic Sans MS"/>
              <a:buChar char="❖"/>
            </a:pPr>
            <a:r>
              <a:rPr b="1" lang="en" sz="1400">
                <a:solidFill>
                  <a:schemeClr val="dk1"/>
                </a:solidFill>
                <a:latin typeface="Comic Sans MS"/>
                <a:ea typeface="Comic Sans MS"/>
                <a:cs typeface="Comic Sans MS"/>
                <a:sym typeface="Comic Sans MS"/>
              </a:rPr>
              <a:t>GeoPandas:</a:t>
            </a:r>
            <a:endParaRPr b="1" sz="1400">
              <a:solidFill>
                <a:schemeClr val="dk1"/>
              </a:solidFill>
              <a:latin typeface="Comic Sans MS"/>
              <a:ea typeface="Comic Sans MS"/>
              <a:cs typeface="Comic Sans MS"/>
              <a:sym typeface="Comic Sans MS"/>
            </a:endParaRPr>
          </a:p>
          <a:p>
            <a:pPr indent="-317500" lvl="1" marL="914400" rtl="0" algn="l">
              <a:spcBef>
                <a:spcPts val="0"/>
              </a:spcBef>
              <a:spcAft>
                <a:spcPts val="0"/>
              </a:spcAft>
              <a:buClr>
                <a:schemeClr val="dk1"/>
              </a:buClr>
              <a:buSzPts val="1400"/>
              <a:buFont typeface="Comic Sans MS"/>
              <a:buChar char="➢"/>
            </a:pPr>
            <a:r>
              <a:rPr lang="en" sz="1200">
                <a:solidFill>
                  <a:schemeClr val="dk1"/>
                </a:solidFill>
                <a:highlight>
                  <a:srgbClr val="FCFCFC"/>
                </a:highlight>
                <a:latin typeface="Comic Sans MS"/>
                <a:ea typeface="Comic Sans MS"/>
                <a:cs typeface="Comic Sans MS"/>
                <a:sym typeface="Comic Sans MS"/>
              </a:rPr>
              <a:t>Extends the datatypes used by </a:t>
            </a:r>
            <a:r>
              <a:rPr lang="en" sz="1200">
                <a:solidFill>
                  <a:schemeClr val="dk1"/>
                </a:solidFill>
                <a:highlight>
                  <a:srgbClr val="FCFCFC"/>
                </a:highlight>
                <a:uFill>
                  <a:noFill/>
                </a:uFill>
                <a:latin typeface="Comic Sans MS"/>
                <a:ea typeface="Comic Sans MS"/>
                <a:cs typeface="Comic Sans MS"/>
                <a:sym typeface="Comic Sans MS"/>
                <a:hlinkClick r:id="rId3">
                  <a:extLst>
                    <a:ext uri="{A12FA001-AC4F-418D-AE19-62706E023703}">
                      <ahyp:hlinkClr val="tx"/>
                    </a:ext>
                  </a:extLst>
                </a:hlinkClick>
              </a:rPr>
              <a:t>pandas</a:t>
            </a:r>
            <a:r>
              <a:rPr lang="en" sz="1200">
                <a:solidFill>
                  <a:schemeClr val="dk1"/>
                </a:solidFill>
                <a:highlight>
                  <a:srgbClr val="FCFCFC"/>
                </a:highlight>
                <a:latin typeface="Comic Sans MS"/>
                <a:ea typeface="Comic Sans MS"/>
                <a:cs typeface="Comic Sans MS"/>
                <a:sym typeface="Comic Sans MS"/>
              </a:rPr>
              <a:t> to allow spatial operations on geometric types.</a:t>
            </a:r>
            <a:endParaRPr>
              <a:solidFill>
                <a:schemeClr val="dk1"/>
              </a:solidFill>
              <a:latin typeface="Comic Sans MS"/>
              <a:ea typeface="Comic Sans MS"/>
              <a:cs typeface="Comic Sans MS"/>
              <a:sym typeface="Comic Sans MS"/>
            </a:endParaRPr>
          </a:p>
          <a:p>
            <a:pPr indent="0" lvl="0" marL="0" rtl="0" algn="l">
              <a:spcBef>
                <a:spcPts val="1600"/>
              </a:spcBef>
              <a:spcAft>
                <a:spcPts val="1600"/>
              </a:spcAft>
              <a:buNone/>
            </a:pPr>
            <a:r>
              <a:t/>
            </a:r>
            <a:endParaRPr/>
          </a:p>
        </p:txBody>
      </p:sp>
      <p:pic>
        <p:nvPicPr>
          <p:cNvPr id="115" name="Google Shape;115;p19"/>
          <p:cNvPicPr preferRelativeResize="0"/>
          <p:nvPr/>
        </p:nvPicPr>
        <p:blipFill>
          <a:blip r:embed="rId4">
            <a:alphaModFix/>
          </a:blip>
          <a:stretch>
            <a:fillRect/>
          </a:stretch>
        </p:blipFill>
        <p:spPr>
          <a:xfrm>
            <a:off x="311700" y="1855525"/>
            <a:ext cx="8520602" cy="2403200"/>
          </a:xfrm>
          <a:prstGeom prst="rect">
            <a:avLst/>
          </a:prstGeom>
          <a:noFill/>
          <a:ln>
            <a:noFill/>
          </a:ln>
        </p:spPr>
      </p:pic>
      <p:sp>
        <p:nvSpPr>
          <p:cNvPr id="116" name="Google Shape;116;p19"/>
          <p:cNvSpPr txBox="1"/>
          <p:nvPr/>
        </p:nvSpPr>
        <p:spPr>
          <a:xfrm>
            <a:off x="2967100" y="4290175"/>
            <a:ext cx="26148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Fig. 4: Edges Dataframe</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100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Python GIS Libraries</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122" name="Google Shape;122;p20"/>
          <p:cNvSpPr txBox="1"/>
          <p:nvPr>
            <p:ph idx="1" type="body"/>
          </p:nvPr>
        </p:nvSpPr>
        <p:spPr>
          <a:xfrm>
            <a:off x="311700" y="822025"/>
            <a:ext cx="8520600" cy="3938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ic Sans MS"/>
              <a:buChar char="❖"/>
            </a:pPr>
            <a:r>
              <a:rPr b="1" lang="en" sz="1400">
                <a:solidFill>
                  <a:schemeClr val="dk1"/>
                </a:solidFill>
                <a:latin typeface="Comic Sans MS"/>
                <a:ea typeface="Comic Sans MS"/>
                <a:cs typeface="Comic Sans MS"/>
                <a:sym typeface="Comic Sans MS"/>
              </a:rPr>
              <a:t>NetworkX:</a:t>
            </a:r>
            <a:endParaRPr b="1" sz="1400">
              <a:solidFill>
                <a:schemeClr val="dk1"/>
              </a:solidFill>
              <a:latin typeface="Comic Sans MS"/>
              <a:ea typeface="Comic Sans MS"/>
              <a:cs typeface="Comic Sans MS"/>
              <a:sym typeface="Comic Sans MS"/>
            </a:endParaRPr>
          </a:p>
          <a:p>
            <a:pPr indent="-304800" lvl="1" marL="914400" rtl="0" algn="l">
              <a:spcBef>
                <a:spcPts val="0"/>
              </a:spcBef>
              <a:spcAft>
                <a:spcPts val="0"/>
              </a:spcAft>
              <a:buClr>
                <a:schemeClr val="dk1"/>
              </a:buClr>
              <a:buSzPts val="1200"/>
              <a:buFont typeface="Comic Sans MS"/>
              <a:buChar char="➢"/>
            </a:pPr>
            <a:r>
              <a:rPr lang="en" sz="1200">
                <a:solidFill>
                  <a:schemeClr val="dk1"/>
                </a:solidFill>
                <a:latin typeface="Comic Sans MS"/>
                <a:ea typeface="Comic Sans MS"/>
                <a:cs typeface="Comic Sans MS"/>
                <a:sym typeface="Comic Sans MS"/>
              </a:rPr>
              <a:t>Create, manipulate, and study the structure, dynamics, and functions of complex networks.</a:t>
            </a:r>
            <a:endParaRPr>
              <a:solidFill>
                <a:schemeClr val="dk1"/>
              </a:solidFill>
              <a:latin typeface="Comic Sans MS"/>
              <a:ea typeface="Comic Sans MS"/>
              <a:cs typeface="Comic Sans MS"/>
              <a:sym typeface="Comic Sans MS"/>
            </a:endParaRPr>
          </a:p>
          <a:p>
            <a:pPr indent="0" lvl="0" marL="0" rtl="0" algn="l">
              <a:spcBef>
                <a:spcPts val="1600"/>
              </a:spcBef>
              <a:spcAft>
                <a:spcPts val="1600"/>
              </a:spcAft>
              <a:buNone/>
            </a:pPr>
            <a:r>
              <a:t/>
            </a:r>
            <a:endParaRPr/>
          </a:p>
        </p:txBody>
      </p:sp>
      <p:pic>
        <p:nvPicPr>
          <p:cNvPr descr="Network analysis in Python — Geo-Python - AutoGIS documentation" id="123" name="Google Shape;123;p20"/>
          <p:cNvPicPr preferRelativeResize="0"/>
          <p:nvPr/>
        </p:nvPicPr>
        <p:blipFill>
          <a:blip r:embed="rId3">
            <a:alphaModFix/>
          </a:blip>
          <a:stretch>
            <a:fillRect/>
          </a:stretch>
        </p:blipFill>
        <p:spPr>
          <a:xfrm>
            <a:off x="1783000" y="1444900"/>
            <a:ext cx="4816626" cy="361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17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mic Sans MS"/>
                <a:ea typeface="Comic Sans MS"/>
                <a:cs typeface="Comic Sans MS"/>
                <a:sym typeface="Comic Sans MS"/>
              </a:rPr>
              <a:t>Python GIS Libraries</a:t>
            </a:r>
            <a:endParaRPr b="1">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9" name="Google Shape;129;p21"/>
          <p:cNvSpPr txBox="1"/>
          <p:nvPr>
            <p:ph idx="1" type="body"/>
          </p:nvPr>
        </p:nvSpPr>
        <p:spPr>
          <a:xfrm>
            <a:off x="311700" y="822025"/>
            <a:ext cx="8520600" cy="351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ic Sans MS"/>
              <a:buChar char="❖"/>
            </a:pPr>
            <a:r>
              <a:rPr b="1" lang="en" sz="1400">
                <a:solidFill>
                  <a:schemeClr val="dk1"/>
                </a:solidFill>
                <a:latin typeface="Comic Sans MS"/>
                <a:ea typeface="Comic Sans MS"/>
                <a:cs typeface="Comic Sans MS"/>
                <a:sym typeface="Comic Sans MS"/>
              </a:rPr>
              <a:t>Rtree:</a:t>
            </a:r>
            <a:endParaRPr b="1" sz="1400">
              <a:solidFill>
                <a:schemeClr val="dk1"/>
              </a:solidFill>
              <a:latin typeface="Comic Sans MS"/>
              <a:ea typeface="Comic Sans MS"/>
              <a:cs typeface="Comic Sans MS"/>
              <a:sym typeface="Comic Sans MS"/>
            </a:endParaRPr>
          </a:p>
          <a:p>
            <a:pPr indent="-317500" lvl="1" marL="914400" rtl="0" algn="l">
              <a:spcBef>
                <a:spcPts val="0"/>
              </a:spcBef>
              <a:spcAft>
                <a:spcPts val="0"/>
              </a:spcAft>
              <a:buClr>
                <a:schemeClr val="dk1"/>
              </a:buClr>
              <a:buSzPts val="1400"/>
              <a:buFont typeface="Comic Sans MS"/>
              <a:buChar char="➢"/>
            </a:pPr>
            <a:r>
              <a:rPr lang="en" sz="1200">
                <a:solidFill>
                  <a:schemeClr val="dk1"/>
                </a:solidFill>
                <a:highlight>
                  <a:schemeClr val="lt1"/>
                </a:highlight>
                <a:latin typeface="Comic Sans MS"/>
                <a:ea typeface="Comic Sans MS"/>
                <a:cs typeface="Comic Sans MS"/>
                <a:sym typeface="Comic Sans MS"/>
              </a:rPr>
              <a:t>Provides advanced spatial indexing features like nearest neighbor search, intersection search</a:t>
            </a:r>
            <a:endParaRPr/>
          </a:p>
        </p:txBody>
      </p:sp>
      <p:pic>
        <p:nvPicPr>
          <p:cNvPr descr="R-Tree - ML Wiki" id="130" name="Google Shape;130;p21"/>
          <p:cNvPicPr preferRelativeResize="0"/>
          <p:nvPr/>
        </p:nvPicPr>
        <p:blipFill rotWithShape="1">
          <a:blip r:embed="rId3">
            <a:alphaModFix/>
          </a:blip>
          <a:srcRect b="3495" l="1871" r="4108" t="3046"/>
          <a:stretch/>
        </p:blipFill>
        <p:spPr>
          <a:xfrm>
            <a:off x="2004175" y="1565750"/>
            <a:ext cx="5002575" cy="33507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